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22"/>
  </p:notesMasterIdLst>
  <p:sldIdLst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6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5E891"/>
    <a:srgbClr val="05C7F2"/>
    <a:srgbClr val="FF9D00"/>
    <a:srgbClr val="009CA8"/>
    <a:srgbClr val="F5F8FA"/>
    <a:srgbClr val="704DDE"/>
    <a:srgbClr val="F21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5334F-A633-46DE-B192-88D67B8D3F1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E404-A223-410B-813C-A7920BA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02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589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3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43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74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6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2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7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8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31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7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9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1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3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6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8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0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56D2-D4F8-491A-B809-83E37EA8AE66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2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1B82-2320-4503-8E28-3B28A684FFC3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C343-3377-4899-9EFF-B9DD1CB30A76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2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3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4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0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4A85-3B4F-4F64-9DAC-D1EB94375665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7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AA01-E7D9-46E2-AF0C-2A2C43C15D79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9A06-E16D-4243-AA44-3E6050657A7B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57E-D954-46D9-8C4F-E1973B7831B2}" type="datetime1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8076-919B-490A-8F5B-093A8458DC5B}" type="datetime1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E046-423F-4F10-A684-6B5FFA8F9D9C}" type="datetime1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F79-B947-4B00-91B2-1349C15B51AE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D1C4-FE70-40CE-8736-02515174B723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8BDD-37B5-4956-B4BF-1E340BB94367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JPG"/><Relationship Id="rId8" Type="http://schemas.openxmlformats.org/officeDocument/2006/relationships/image" Target="../media/image102.svg"/><Relationship Id="rId3" Type="http://schemas.openxmlformats.org/officeDocument/2006/relationships/image" Target="../media/image2.pn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1.JP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svg"/><Relationship Id="rId3" Type="http://schemas.openxmlformats.org/officeDocument/2006/relationships/image" Target="../media/image27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hyperlink" Target="https://matsne.gov.ge/ka/document/view/30346?publication=36#!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70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JPG"/><Relationship Id="rId3" Type="http://schemas.openxmlformats.org/officeDocument/2006/relationships/image" Target="../media/image2.png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35.png"/><Relationship Id="rId28" Type="http://schemas.openxmlformats.org/officeDocument/2006/relationships/image" Target="../media/image222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02.svg"/><Relationship Id="rId1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14" Type="http://schemas.openxmlformats.org/officeDocument/2006/relationships/image" Target="../media/image13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28" Type="http://schemas.openxmlformats.org/officeDocument/2006/relationships/image" Target="../media/image9.png"/><Relationship Id="rId4" Type="http://schemas.openxmlformats.org/officeDocument/2006/relationships/image" Target="../media/image3.png"/><Relationship Id="rId27" Type="http://schemas.openxmlformats.org/officeDocument/2006/relationships/image" Target="../media/image481.svg"/><Relationship Id="rId14" Type="http://schemas.openxmlformats.org/officeDocument/2006/relationships/image" Target="../media/image13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14" Type="http://schemas.openxmlformats.org/officeDocument/2006/relationships/image" Target="../media/image132.sv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sv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26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26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Lp3SQ-VUk5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3" y="1528576"/>
            <a:ext cx="11428571" cy="4561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3595" y="367483"/>
            <a:ext cx="7644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დაზოგვის მსოფლიო დღე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0" descr="Coins">
            <a:extLst>
              <a:ext uri="{FF2B5EF4-FFF2-40B4-BE49-F238E27FC236}">
                <a16:creationId xmlns:a16="http://schemas.microsoft.com/office/drawing/2014/main" id="{19C52208-5261-6D38-5761-23C0C1A1D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70697" y="372644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9B506FC-5C7C-4F21-8FF4-2A27AB2AD2C2}"/>
              </a:ext>
            </a:extLst>
          </p:cNvPr>
          <p:cNvSpPr/>
          <p:nvPr/>
        </p:nvSpPr>
        <p:spPr>
          <a:xfrm>
            <a:off x="723900" y="2644214"/>
            <a:ext cx="3023018" cy="1925005"/>
          </a:xfrm>
          <a:prstGeom prst="rect">
            <a:avLst/>
          </a:prstGeom>
          <a:blipFill dpi="0" rotWithShape="1">
            <a:blip r:embed="rId11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A16FC-5DAC-4671-9156-222788C42B3B}"/>
              </a:ext>
            </a:extLst>
          </p:cNvPr>
          <p:cNvSpPr/>
          <p:nvPr/>
        </p:nvSpPr>
        <p:spPr>
          <a:xfrm>
            <a:off x="4581383" y="2644214"/>
            <a:ext cx="3042916" cy="1925005"/>
          </a:xfrm>
          <a:prstGeom prst="rect">
            <a:avLst/>
          </a:prstGeom>
          <a:blipFill dpi="0" rotWithShape="1">
            <a:blip r:embed="rId12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17012D-79AE-4DEA-8293-FD845FD08BCF}"/>
              </a:ext>
            </a:extLst>
          </p:cNvPr>
          <p:cNvSpPr/>
          <p:nvPr/>
        </p:nvSpPr>
        <p:spPr>
          <a:xfrm>
            <a:off x="8438867" y="2644214"/>
            <a:ext cx="3042916" cy="1925005"/>
          </a:xfrm>
          <a:prstGeom prst="rect">
            <a:avLst/>
          </a:prstGeom>
          <a:blipFill dpi="0" rotWithShape="1">
            <a:blip r:embed="rId13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37">
            <a:extLst>
              <a:ext uri="{FF2B5EF4-FFF2-40B4-BE49-F238E27FC236}">
                <a16:creationId xmlns:a16="http://schemas.microsoft.com/office/drawing/2014/main" id="{E0B73EE8-1FB4-4CD4-AFA4-979599465CEC}"/>
              </a:ext>
            </a:extLst>
          </p:cNvPr>
          <p:cNvSpPr/>
          <p:nvPr/>
        </p:nvSpPr>
        <p:spPr>
          <a:xfrm>
            <a:off x="723900" y="5103224"/>
            <a:ext cx="3026999" cy="836771"/>
          </a:xfrm>
          <a:custGeom>
            <a:avLst/>
            <a:gdLst>
              <a:gd name="connsiteX0" fmla="*/ 516987 w 3024131"/>
              <a:gd name="connsiteY0" fmla="*/ 4258 h 753345"/>
              <a:gd name="connsiteX1" fmla="*/ 94956 w 3024131"/>
              <a:gd name="connsiteY1" fmla="*/ 229342 h 753345"/>
              <a:gd name="connsiteX2" fmla="*/ 10550 w 3024131"/>
              <a:gd name="connsiteY2" fmla="*/ 496628 h 753345"/>
              <a:gd name="connsiteX3" fmla="*/ 263768 w 3024131"/>
              <a:gd name="connsiteY3" fmla="*/ 721711 h 753345"/>
              <a:gd name="connsiteX4" fmla="*/ 685799 w 3024131"/>
              <a:gd name="connsiteY4" fmla="*/ 735778 h 753345"/>
              <a:gd name="connsiteX5" fmla="*/ 2275448 w 3024131"/>
              <a:gd name="connsiteY5" fmla="*/ 749846 h 753345"/>
              <a:gd name="connsiteX6" fmla="*/ 2725614 w 3024131"/>
              <a:gd name="connsiteY6" fmla="*/ 665440 h 753345"/>
              <a:gd name="connsiteX7" fmla="*/ 3021036 w 3024131"/>
              <a:gd name="connsiteY7" fmla="*/ 384086 h 753345"/>
              <a:gd name="connsiteX8" fmla="*/ 2542734 w 3024131"/>
              <a:gd name="connsiteY8" fmla="*/ 201206 h 753345"/>
              <a:gd name="connsiteX9" fmla="*/ 1698673 w 3024131"/>
              <a:gd name="connsiteY9" fmla="*/ 88665 h 753345"/>
              <a:gd name="connsiteX10" fmla="*/ 516987 w 3024131"/>
              <a:gd name="connsiteY10" fmla="*/ 4258 h 75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4131" h="753345">
                <a:moveTo>
                  <a:pt x="516987" y="4258"/>
                </a:moveTo>
                <a:cubicBezTo>
                  <a:pt x="249701" y="27704"/>
                  <a:pt x="179362" y="147280"/>
                  <a:pt x="94956" y="229342"/>
                </a:cubicBezTo>
                <a:cubicBezTo>
                  <a:pt x="10550" y="311404"/>
                  <a:pt x="-17585" y="414567"/>
                  <a:pt x="10550" y="496628"/>
                </a:cubicBezTo>
                <a:cubicBezTo>
                  <a:pt x="38685" y="578689"/>
                  <a:pt x="151227" y="681853"/>
                  <a:pt x="263768" y="721711"/>
                </a:cubicBezTo>
                <a:cubicBezTo>
                  <a:pt x="376309" y="761569"/>
                  <a:pt x="685799" y="735778"/>
                  <a:pt x="685799" y="735778"/>
                </a:cubicBezTo>
                <a:cubicBezTo>
                  <a:pt x="1021079" y="740467"/>
                  <a:pt x="1935479" y="761569"/>
                  <a:pt x="2275448" y="749846"/>
                </a:cubicBezTo>
                <a:cubicBezTo>
                  <a:pt x="2615417" y="738123"/>
                  <a:pt x="2601349" y="726400"/>
                  <a:pt x="2725614" y="665440"/>
                </a:cubicBezTo>
                <a:cubicBezTo>
                  <a:pt x="2849879" y="604480"/>
                  <a:pt x="3051516" y="461458"/>
                  <a:pt x="3021036" y="384086"/>
                </a:cubicBezTo>
                <a:cubicBezTo>
                  <a:pt x="2990556" y="306714"/>
                  <a:pt x="2763128" y="250443"/>
                  <a:pt x="2542734" y="201206"/>
                </a:cubicBezTo>
                <a:cubicBezTo>
                  <a:pt x="2322340" y="151969"/>
                  <a:pt x="2033953" y="116800"/>
                  <a:pt x="1698673" y="88665"/>
                </a:cubicBezTo>
                <a:cubicBezTo>
                  <a:pt x="1363393" y="60530"/>
                  <a:pt x="784273" y="-19188"/>
                  <a:pt x="516987" y="4258"/>
                </a:cubicBezTo>
                <a:close/>
              </a:path>
            </a:pathLst>
          </a:custGeom>
          <a:noFill/>
          <a:ln w="19050">
            <a:solidFill>
              <a:srgbClr val="FF9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არაფორმალური დაზოგვა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Freeform: Shape 38">
            <a:extLst>
              <a:ext uri="{FF2B5EF4-FFF2-40B4-BE49-F238E27FC236}">
                <a16:creationId xmlns:a16="http://schemas.microsoft.com/office/drawing/2014/main" id="{AA48F22B-96BE-4439-89C0-3190C912578B}"/>
              </a:ext>
            </a:extLst>
          </p:cNvPr>
          <p:cNvSpPr/>
          <p:nvPr/>
        </p:nvSpPr>
        <p:spPr>
          <a:xfrm>
            <a:off x="4431054" y="5254797"/>
            <a:ext cx="3026999" cy="836771"/>
          </a:xfrm>
          <a:custGeom>
            <a:avLst/>
            <a:gdLst>
              <a:gd name="connsiteX0" fmla="*/ 226429 w 1892154"/>
              <a:gd name="connsiteY0" fmla="*/ 8466 h 670269"/>
              <a:gd name="connsiteX1" fmla="*/ 15414 w 1892154"/>
              <a:gd name="connsiteY1" fmla="*/ 177278 h 670269"/>
              <a:gd name="connsiteX2" fmla="*/ 113887 w 1892154"/>
              <a:gd name="connsiteY2" fmla="*/ 585241 h 670269"/>
              <a:gd name="connsiteX3" fmla="*/ 887610 w 1892154"/>
              <a:gd name="connsiteY3" fmla="*/ 641512 h 670269"/>
              <a:gd name="connsiteX4" fmla="*/ 1562860 w 1892154"/>
              <a:gd name="connsiteY4" fmla="*/ 655580 h 670269"/>
              <a:gd name="connsiteX5" fmla="*/ 1872349 w 1892154"/>
              <a:gd name="connsiteY5" fmla="*/ 430497 h 670269"/>
              <a:gd name="connsiteX6" fmla="*/ 1802010 w 1892154"/>
              <a:gd name="connsiteY6" fmla="*/ 121008 h 670269"/>
              <a:gd name="connsiteX7" fmla="*/ 1323709 w 1892154"/>
              <a:gd name="connsiteY7" fmla="*/ 36601 h 670269"/>
              <a:gd name="connsiteX8" fmla="*/ 226429 w 1892154"/>
              <a:gd name="connsiteY8" fmla="*/ 8466 h 67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2154" h="670269">
                <a:moveTo>
                  <a:pt x="226429" y="8466"/>
                </a:moveTo>
                <a:cubicBezTo>
                  <a:pt x="8380" y="31912"/>
                  <a:pt x="34171" y="81149"/>
                  <a:pt x="15414" y="177278"/>
                </a:cubicBezTo>
                <a:cubicBezTo>
                  <a:pt x="-3343" y="273407"/>
                  <a:pt x="-31479" y="507869"/>
                  <a:pt x="113887" y="585241"/>
                </a:cubicBezTo>
                <a:cubicBezTo>
                  <a:pt x="259253" y="662613"/>
                  <a:pt x="646115" y="629789"/>
                  <a:pt x="887610" y="641512"/>
                </a:cubicBezTo>
                <a:cubicBezTo>
                  <a:pt x="1129105" y="653235"/>
                  <a:pt x="1398737" y="690749"/>
                  <a:pt x="1562860" y="655580"/>
                </a:cubicBezTo>
                <a:cubicBezTo>
                  <a:pt x="1726983" y="620411"/>
                  <a:pt x="1832491" y="519592"/>
                  <a:pt x="1872349" y="430497"/>
                </a:cubicBezTo>
                <a:cubicBezTo>
                  <a:pt x="1912207" y="341402"/>
                  <a:pt x="1893450" y="186657"/>
                  <a:pt x="1802010" y="121008"/>
                </a:cubicBezTo>
                <a:cubicBezTo>
                  <a:pt x="1710570" y="55359"/>
                  <a:pt x="1590995" y="57703"/>
                  <a:pt x="1323709" y="36601"/>
                </a:cubicBezTo>
                <a:cubicBezTo>
                  <a:pt x="1056423" y="15499"/>
                  <a:pt x="444478" y="-14980"/>
                  <a:pt x="226429" y="8466"/>
                </a:cubicBezTo>
                <a:close/>
              </a:path>
            </a:pathLst>
          </a:custGeom>
          <a:noFill/>
          <a:ln w="19050">
            <a:solidFill>
              <a:srgbClr val="FF9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ფორმალური დაზოგვა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Freeform: Shape 39">
            <a:extLst>
              <a:ext uri="{FF2B5EF4-FFF2-40B4-BE49-F238E27FC236}">
                <a16:creationId xmlns:a16="http://schemas.microsoft.com/office/drawing/2014/main" id="{B4B5E2F0-3C50-41BF-B1D6-A39CBCF1EA1C}"/>
              </a:ext>
            </a:extLst>
          </p:cNvPr>
          <p:cNvSpPr/>
          <p:nvPr/>
        </p:nvSpPr>
        <p:spPr>
          <a:xfrm>
            <a:off x="8138208" y="5168920"/>
            <a:ext cx="3485943" cy="836771"/>
          </a:xfrm>
          <a:custGeom>
            <a:avLst/>
            <a:gdLst>
              <a:gd name="connsiteX0" fmla="*/ 280650 w 2176793"/>
              <a:gd name="connsiteY0" fmla="*/ 1614 h 747548"/>
              <a:gd name="connsiteX1" fmla="*/ 27431 w 2176793"/>
              <a:gd name="connsiteY1" fmla="*/ 170426 h 747548"/>
              <a:gd name="connsiteX2" fmla="*/ 27431 w 2176793"/>
              <a:gd name="connsiteY2" fmla="*/ 451780 h 747548"/>
              <a:gd name="connsiteX3" fmla="*/ 210311 w 2176793"/>
              <a:gd name="connsiteY3" fmla="*/ 704998 h 747548"/>
              <a:gd name="connsiteX4" fmla="*/ 1054373 w 2176793"/>
              <a:gd name="connsiteY4" fmla="*/ 747201 h 747548"/>
              <a:gd name="connsiteX5" fmla="*/ 1842163 w 2176793"/>
              <a:gd name="connsiteY5" fmla="*/ 704998 h 747548"/>
              <a:gd name="connsiteX6" fmla="*/ 2165720 w 2176793"/>
              <a:gd name="connsiteY6" fmla="*/ 451780 h 747548"/>
              <a:gd name="connsiteX7" fmla="*/ 2053179 w 2176793"/>
              <a:gd name="connsiteY7" fmla="*/ 156358 h 747548"/>
              <a:gd name="connsiteX8" fmla="*/ 1588945 w 2176793"/>
              <a:gd name="connsiteY8" fmla="*/ 114155 h 747548"/>
              <a:gd name="connsiteX9" fmla="*/ 1110643 w 2176793"/>
              <a:gd name="connsiteY9" fmla="*/ 86020 h 747548"/>
              <a:gd name="connsiteX10" fmla="*/ 280650 w 2176793"/>
              <a:gd name="connsiteY10" fmla="*/ 1614 h 74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6793" h="747548">
                <a:moveTo>
                  <a:pt x="280650" y="1614"/>
                </a:moveTo>
                <a:cubicBezTo>
                  <a:pt x="100115" y="15682"/>
                  <a:pt x="69634" y="95398"/>
                  <a:pt x="27431" y="170426"/>
                </a:cubicBezTo>
                <a:cubicBezTo>
                  <a:pt x="-14772" y="245454"/>
                  <a:pt x="-3049" y="362685"/>
                  <a:pt x="27431" y="451780"/>
                </a:cubicBezTo>
                <a:cubicBezTo>
                  <a:pt x="57911" y="540875"/>
                  <a:pt x="39154" y="655761"/>
                  <a:pt x="210311" y="704998"/>
                </a:cubicBezTo>
                <a:cubicBezTo>
                  <a:pt x="381468" y="754235"/>
                  <a:pt x="782398" y="747201"/>
                  <a:pt x="1054373" y="747201"/>
                </a:cubicBezTo>
                <a:cubicBezTo>
                  <a:pt x="1326348" y="747201"/>
                  <a:pt x="1656939" y="754235"/>
                  <a:pt x="1842163" y="704998"/>
                </a:cubicBezTo>
                <a:cubicBezTo>
                  <a:pt x="2027388" y="655761"/>
                  <a:pt x="2130551" y="543220"/>
                  <a:pt x="2165720" y="451780"/>
                </a:cubicBezTo>
                <a:cubicBezTo>
                  <a:pt x="2200889" y="360340"/>
                  <a:pt x="2149308" y="212629"/>
                  <a:pt x="2053179" y="156358"/>
                </a:cubicBezTo>
                <a:cubicBezTo>
                  <a:pt x="1957050" y="100087"/>
                  <a:pt x="1746034" y="125878"/>
                  <a:pt x="1588945" y="114155"/>
                </a:cubicBezTo>
                <a:cubicBezTo>
                  <a:pt x="1431856" y="102432"/>
                  <a:pt x="1326348" y="102432"/>
                  <a:pt x="1110643" y="86020"/>
                </a:cubicBezTo>
                <a:cubicBezTo>
                  <a:pt x="894938" y="69608"/>
                  <a:pt x="461185" y="-12454"/>
                  <a:pt x="280650" y="1614"/>
                </a:cubicBezTo>
                <a:close/>
              </a:path>
            </a:pathLst>
          </a:custGeom>
          <a:noFill/>
          <a:ln w="19050">
            <a:solidFill>
              <a:srgbClr val="FF9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ფულის დაბანდება საქმიანობაში/აქტივში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D0DFBC6D-696A-493D-9746-5C28F9A83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65989"/>
              </p:ext>
            </p:extLst>
          </p:nvPr>
        </p:nvGraphicFramePr>
        <p:xfrm>
          <a:off x="1434188" y="4268052"/>
          <a:ext cx="2312730" cy="5531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12730">
                  <a:extLst>
                    <a:ext uri="{9D8B030D-6E8A-4147-A177-3AD203B41FA5}">
                      <a16:colId xmlns:a16="http://schemas.microsoft.com/office/drawing/2014/main" val="1971805928"/>
                    </a:ext>
                  </a:extLst>
                </a:gridCol>
              </a:tblGrid>
              <a:tr h="553148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სახლში შენახვა</a:t>
                      </a:r>
                      <a:endParaRPr lang="en-US" sz="2000" b="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79603"/>
                  </a:ext>
                </a:extLst>
              </a:tr>
            </a:tbl>
          </a:graphicData>
        </a:graphic>
      </p:graphicFrame>
      <p:graphicFrame>
        <p:nvGraphicFramePr>
          <p:cNvPr id="24" name="Table 5">
            <a:extLst>
              <a:ext uri="{FF2B5EF4-FFF2-40B4-BE49-F238E27FC236}">
                <a16:creationId xmlns:a16="http://schemas.microsoft.com/office/drawing/2014/main" id="{30A241DC-1AFB-4F61-8160-7D96FE9E3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6983"/>
              </p:ext>
            </p:extLst>
          </p:nvPr>
        </p:nvGraphicFramePr>
        <p:xfrm>
          <a:off x="5314215" y="4268050"/>
          <a:ext cx="2312730" cy="5531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12730">
                  <a:extLst>
                    <a:ext uri="{9D8B030D-6E8A-4147-A177-3AD203B41FA5}">
                      <a16:colId xmlns:a16="http://schemas.microsoft.com/office/drawing/2014/main" val="1971805928"/>
                    </a:ext>
                  </a:extLst>
                </a:gridCol>
              </a:tblGrid>
              <a:tr h="553149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ბანკში შენახვა</a:t>
                      </a:r>
                      <a:endParaRPr lang="en-US" sz="2000" b="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79603"/>
                  </a:ext>
                </a:extLst>
              </a:tr>
            </a:tbl>
          </a:graphicData>
        </a:graphic>
      </p:graphicFrame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892DFFD4-AC37-42D6-8D88-C789098C6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98063"/>
              </p:ext>
            </p:extLst>
          </p:nvPr>
        </p:nvGraphicFramePr>
        <p:xfrm>
          <a:off x="9171699" y="4268050"/>
          <a:ext cx="2312730" cy="5531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12730">
                  <a:extLst>
                    <a:ext uri="{9D8B030D-6E8A-4147-A177-3AD203B41FA5}">
                      <a16:colId xmlns:a16="http://schemas.microsoft.com/office/drawing/2014/main" val="1971805928"/>
                    </a:ext>
                  </a:extLst>
                </a:gridCol>
              </a:tblGrid>
              <a:tr h="553149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ინვესტირება</a:t>
                      </a:r>
                      <a:endParaRPr lang="en-US" sz="2000" b="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79603"/>
                  </a:ext>
                </a:extLst>
              </a:tr>
            </a:tbl>
          </a:graphicData>
        </a:graphic>
      </p:graphicFrame>
      <p:pic>
        <p:nvPicPr>
          <p:cNvPr id="26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3299847" flipV="1">
            <a:off x="10134984" y="4716216"/>
            <a:ext cx="519276" cy="569608"/>
          </a:xfrm>
          <a:prstGeom prst="rect">
            <a:avLst/>
          </a:prstGeom>
        </p:spPr>
      </p:pic>
      <p:pic>
        <p:nvPicPr>
          <p:cNvPr id="27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7600814" flipH="1" flipV="1">
            <a:off x="2383806" y="4647522"/>
            <a:ext cx="434601" cy="637309"/>
          </a:xfrm>
          <a:prstGeom prst="rect">
            <a:avLst/>
          </a:prstGeom>
        </p:spPr>
      </p:pic>
      <p:pic>
        <p:nvPicPr>
          <p:cNvPr id="28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6044645" flipV="1">
            <a:off x="6187642" y="4746517"/>
            <a:ext cx="466135" cy="569608"/>
          </a:xfrm>
          <a:prstGeom prst="rect">
            <a:avLst/>
          </a:prstGeom>
        </p:spPr>
      </p:pic>
      <p:sp>
        <p:nvSpPr>
          <p:cNvPr id="29" name="Pentagon 28"/>
          <p:cNvSpPr/>
          <p:nvPr/>
        </p:nvSpPr>
        <p:spPr>
          <a:xfrm>
            <a:off x="257316" y="2611888"/>
            <a:ext cx="1246868" cy="524723"/>
          </a:xfrm>
          <a:prstGeom prst="homePlate">
            <a:avLst/>
          </a:pr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დონე 1: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4067347" y="2648430"/>
            <a:ext cx="1246868" cy="524723"/>
          </a:xfrm>
          <a:prstGeom prst="homePlate">
            <a:avLst/>
          </a:pr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დონე 2: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7936271" y="2648430"/>
            <a:ext cx="1246868" cy="524723"/>
          </a:xfrm>
          <a:prstGeom prst="homePlate">
            <a:avLst/>
          </a:pr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დონე 3: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სად შევინახოთ ჩვენი დანაზოგი?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501869" y="1616408"/>
            <a:ext cx="7278677" cy="583567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3: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იპოვე დანაზოგის შესანახად საიმედო ადგილი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46593" y="2504486"/>
            <a:ext cx="5956348" cy="3681790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r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8" descr="Bar graph with upward trend">
            <a:extLst>
              <a:ext uri="{FF2B5EF4-FFF2-40B4-BE49-F238E27FC236}">
                <a16:creationId xmlns:a16="http://schemas.microsoft.com/office/drawing/2014/main" id="{251BEA66-119B-FCC6-2E15-35E5512DF5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12053" y="388236"/>
            <a:ext cx="914400" cy="914400"/>
          </a:xfrm>
          <a:prstGeom prst="rect">
            <a:avLst/>
          </a:prstGeom>
        </p:spPr>
      </p:pic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60887"/>
              </p:ext>
            </p:extLst>
          </p:nvPr>
        </p:nvGraphicFramePr>
        <p:xfrm>
          <a:off x="2820947" y="3223594"/>
          <a:ext cx="4641398" cy="772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398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772674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კომპანიის ნაწილის ყიდვა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324928"/>
              </p:ext>
            </p:extLst>
          </p:nvPr>
        </p:nvGraphicFramePr>
        <p:xfrm>
          <a:off x="2787891" y="4698465"/>
          <a:ext cx="4674454" cy="772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4454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772674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კომპანიისთვის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სახელმწიფოსთვის ფულის სესხება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01544" y="4603682"/>
            <a:ext cx="2287873" cy="908279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ობლიგაციები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30629" y="3167740"/>
            <a:ext cx="2287873" cy="908279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აქციები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ინვესტირება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შენი ფულის სუპერძალა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501869" y="1616408"/>
            <a:ext cx="7278677" cy="583567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4: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გააკეთე საკუთარ თავში ინვესტირება - განათლება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253" y="2036967"/>
            <a:ext cx="5688526" cy="3717879"/>
          </a:xfrm>
          <a:prstGeom prst="rect">
            <a:avLst/>
          </a:prstGeom>
          <a:blipFill dpi="0" rotWithShape="1">
            <a:blip r:embed="rId6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738B6199-6354-4102-AD74-4F0617EB7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64453"/>
              </p:ext>
            </p:extLst>
          </p:nvPr>
        </p:nvGraphicFramePr>
        <p:xfrm>
          <a:off x="6122590" y="2036968"/>
          <a:ext cx="2441353" cy="5015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41353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01574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ბანკები:</a:t>
                      </a:r>
                      <a:endParaRPr lang="en-US" sz="2000" b="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18" name="Rectangle: Rounded Corners 36">
            <a:hlinkClick r:id="rId7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22590" y="2685916"/>
            <a:ext cx="5398246" cy="6235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ინახავენ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ჩვენს დეპოზიტებს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hlinkClick r:id="rId7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22590" y="3456808"/>
            <a:ext cx="5398246" cy="6235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გასცემენ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სესხებს ადამიანებსა და კომპანიებზე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hlinkClick r:id="rId7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22590" y="4226403"/>
            <a:ext cx="5398246" cy="6235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ამუშავებენ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ეკონომიკას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36">
            <a:hlinkClick r:id="rId7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22590" y="4997295"/>
            <a:ext cx="5398246" cy="6235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გვთავაზობენ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სხვადასხვა ფინანსურ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პროდუქტს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ბანკის ფუნქციები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16793;p86"/>
          <p:cNvSpPr/>
          <p:nvPr/>
        </p:nvSpPr>
        <p:spPr>
          <a:xfrm>
            <a:off x="3790741" y="568727"/>
            <a:ext cx="594301" cy="592998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FF9D00"/>
          </a:solidFill>
          <a:ln>
            <a:solidFill>
              <a:srgbClr val="FF9D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738B6199-6354-4102-AD74-4F0617EB7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5293"/>
              </p:ext>
            </p:extLst>
          </p:nvPr>
        </p:nvGraphicFramePr>
        <p:xfrm>
          <a:off x="2100542" y="3698105"/>
          <a:ext cx="1934856" cy="77995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34856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779951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ბანკი</a:t>
                      </a:r>
                      <a:endParaRPr lang="en-US" sz="2000" b="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9AE711F7-A2DA-4C64-8243-764BA64E8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70936"/>
              </p:ext>
            </p:extLst>
          </p:nvPr>
        </p:nvGraphicFramePr>
        <p:xfrm>
          <a:off x="165686" y="4955724"/>
          <a:ext cx="1934856" cy="60938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34856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09387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დამზოგველი</a:t>
                      </a:r>
                      <a:endParaRPr lang="en-US" sz="2000" b="0" dirty="0">
                        <a:solidFill>
                          <a:srgbClr val="F5F8F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pic>
        <p:nvPicPr>
          <p:cNvPr id="25" name="Graphic 7" descr="Coins">
            <a:extLst>
              <a:ext uri="{FF2B5EF4-FFF2-40B4-BE49-F238E27FC236}">
                <a16:creationId xmlns:a16="http://schemas.microsoft.com/office/drawing/2014/main" id="{88944DD8-DD70-4ACD-94D1-D916B4456E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8660" y="4236581"/>
            <a:ext cx="428500" cy="428500"/>
          </a:xfrm>
          <a:prstGeom prst="rect">
            <a:avLst/>
          </a:prstGeom>
        </p:spPr>
      </p:pic>
      <p:sp>
        <p:nvSpPr>
          <p:cNvPr id="26" name="Arrow: Bent 8">
            <a:extLst>
              <a:ext uri="{FF2B5EF4-FFF2-40B4-BE49-F238E27FC236}">
                <a16:creationId xmlns:a16="http://schemas.microsoft.com/office/drawing/2014/main" id="{FFE9801C-1F82-4300-AAF0-ABE6B4AD9700}"/>
              </a:ext>
            </a:extLst>
          </p:cNvPr>
          <p:cNvSpPr/>
          <p:nvPr/>
        </p:nvSpPr>
        <p:spPr>
          <a:xfrm>
            <a:off x="1479818" y="3928128"/>
            <a:ext cx="470838" cy="880454"/>
          </a:xfrm>
          <a:prstGeom prst="bentArrow">
            <a:avLst>
              <a:gd name="adj1" fmla="val 13508"/>
              <a:gd name="adj2" fmla="val 25000"/>
              <a:gd name="adj3" fmla="val 25000"/>
              <a:gd name="adj4" fmla="val 43750"/>
            </a:avLst>
          </a:prstGeom>
          <a:solidFill>
            <a:srgbClr val="05E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E8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Bent 21">
            <a:extLst>
              <a:ext uri="{FF2B5EF4-FFF2-40B4-BE49-F238E27FC236}">
                <a16:creationId xmlns:a16="http://schemas.microsoft.com/office/drawing/2014/main" id="{5CC7DB70-B349-4299-AFAC-2421C9AABB8F}"/>
              </a:ext>
            </a:extLst>
          </p:cNvPr>
          <p:cNvSpPr/>
          <p:nvPr/>
        </p:nvSpPr>
        <p:spPr>
          <a:xfrm rot="5400000">
            <a:off x="4012379" y="4087149"/>
            <a:ext cx="811275" cy="465465"/>
          </a:xfrm>
          <a:prstGeom prst="bentArrow">
            <a:avLst>
              <a:gd name="adj1" fmla="val 13508"/>
              <a:gd name="adj2" fmla="val 25000"/>
              <a:gd name="adj3" fmla="val 25000"/>
              <a:gd name="adj4" fmla="val 43750"/>
            </a:avLst>
          </a:prstGeom>
          <a:solidFill>
            <a:srgbClr val="F2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Graphic 23" descr="Coins">
            <a:extLst>
              <a:ext uri="{FF2B5EF4-FFF2-40B4-BE49-F238E27FC236}">
                <a16:creationId xmlns:a16="http://schemas.microsoft.com/office/drawing/2014/main" id="{C0999485-3837-4178-810D-9A2B7B656A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21815" y="4236581"/>
            <a:ext cx="428500" cy="428500"/>
          </a:xfrm>
          <a:prstGeom prst="rect">
            <a:avLst/>
          </a:prstGeom>
        </p:spPr>
      </p:pic>
      <p:sp>
        <p:nvSpPr>
          <p:cNvPr id="29" name="Bent Arrow 28"/>
          <p:cNvSpPr/>
          <p:nvPr/>
        </p:nvSpPr>
        <p:spPr>
          <a:xfrm rot="10800000">
            <a:off x="2382873" y="4579257"/>
            <a:ext cx="277303" cy="857359"/>
          </a:xfrm>
          <a:prstGeom prst="bentArrow">
            <a:avLst/>
          </a:prstGeom>
          <a:solidFill>
            <a:srgbClr val="F2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Bent 21">
            <a:extLst>
              <a:ext uri="{FF2B5EF4-FFF2-40B4-BE49-F238E27FC236}">
                <a16:creationId xmlns:a16="http://schemas.microsoft.com/office/drawing/2014/main" id="{5CC7DB70-B349-4299-AFAC-2421C9AABB8F}"/>
              </a:ext>
            </a:extLst>
          </p:cNvPr>
          <p:cNvSpPr/>
          <p:nvPr/>
        </p:nvSpPr>
        <p:spPr>
          <a:xfrm rot="16200000">
            <a:off x="3291765" y="4793054"/>
            <a:ext cx="857360" cy="359045"/>
          </a:xfrm>
          <a:prstGeom prst="bentArrow">
            <a:avLst>
              <a:gd name="adj1" fmla="val 15914"/>
              <a:gd name="adj2" fmla="val 19127"/>
              <a:gd name="adj3" fmla="val 29699"/>
              <a:gd name="adj4" fmla="val 36702"/>
            </a:avLst>
          </a:prstGeom>
          <a:solidFill>
            <a:srgbClr val="05E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C3AABEF7-3BDF-4743-83B1-62E55138E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784507"/>
              </p:ext>
            </p:extLst>
          </p:nvPr>
        </p:nvGraphicFramePr>
        <p:xfrm>
          <a:off x="4035398" y="4955723"/>
          <a:ext cx="1934856" cy="60938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34856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09387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მსესხებელი</a:t>
                      </a:r>
                      <a:endParaRPr lang="en-US" sz="2000" b="0" dirty="0">
                        <a:solidFill>
                          <a:srgbClr val="F5F8F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0033" y="4921148"/>
            <a:ext cx="248729" cy="1893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380" y="4921148"/>
            <a:ext cx="248729" cy="1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76189" y="2817178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საბანკო ბარათი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60065" y="2802184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დეპოზიტი /</a:t>
            </a:r>
            <a:r>
              <a:rPr kumimoji="0" lang="ka-GE" sz="24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ყულაბა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002408" y="2787191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მობაილ ბანკი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189" y="2492091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60065" y="2432740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02408" y="2406862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531229" y="4124920"/>
            <a:ext cx="3634613" cy="871616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ფულის განკარგვის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4375417" y="4116566"/>
            <a:ext cx="3536609" cy="851895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ფულის შეგროვების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8103145" y="4180676"/>
            <a:ext cx="3540865" cy="787785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ფულის ონლაინ კონტროლის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3299847" flipV="1">
            <a:off x="9791878" y="3636718"/>
            <a:ext cx="475814" cy="569608"/>
          </a:xfrm>
          <a:prstGeom prst="rect">
            <a:avLst/>
          </a:prstGeom>
        </p:spPr>
      </p:pic>
      <p:pic>
        <p:nvPicPr>
          <p:cNvPr id="30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600814" flipH="1" flipV="1">
            <a:off x="2049400" y="3574011"/>
            <a:ext cx="408867" cy="637309"/>
          </a:xfrm>
          <a:prstGeom prst="rect">
            <a:avLst/>
          </a:prstGeom>
        </p:spPr>
      </p:pic>
      <p:pic>
        <p:nvPicPr>
          <p:cNvPr id="31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6044645" flipV="1">
            <a:off x="5877693" y="3649689"/>
            <a:ext cx="394621" cy="56960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49214" y="4162312"/>
            <a:ext cx="3392690" cy="2078260"/>
          </a:xfrm>
          <a:prstGeom prst="rect">
            <a:avLst/>
          </a:prstGeom>
          <a:blipFill dpi="0" rotWithShape="1">
            <a:blip r:embed="rId1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85408" y="4167441"/>
            <a:ext cx="3392690" cy="2078260"/>
          </a:xfrm>
          <a:prstGeom prst="rect">
            <a:avLst/>
          </a:prstGeom>
          <a:blipFill dpi="0" rotWithShape="1">
            <a:blip r:embed="rId1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35192" y="4162131"/>
            <a:ext cx="3392690" cy="2078260"/>
          </a:xfrm>
          <a:prstGeom prst="rect">
            <a:avLst/>
          </a:prstGeom>
          <a:blipFill dpi="0" rotWithShape="1">
            <a:blip r:embed="rId1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E6FD4A-BB6A-4248-9930-073660F6C8FF}"/>
              </a:ext>
            </a:extLst>
          </p:cNvPr>
          <p:cNvSpPr/>
          <p:nvPr/>
        </p:nvSpPr>
        <p:spPr>
          <a:xfrm>
            <a:off x="2757638" y="5705415"/>
            <a:ext cx="6549547" cy="540062"/>
          </a:xfrm>
          <a:prstGeom prst="rect">
            <a:avLst/>
          </a:prstGeom>
          <a:solidFill>
            <a:srgbClr val="F5F8FA"/>
          </a:solidFill>
          <a:ln w="38100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ერთმანეთს </a:t>
            </a:r>
            <a:r>
              <a:rPr lang="ka-GE" sz="200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შეადარე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სხვადასხვა შემოთავაზება!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Graphic 28" descr="Thumbs up sign">
            <a:extLst>
              <a:ext uri="{FF2B5EF4-FFF2-40B4-BE49-F238E27FC236}">
                <a16:creationId xmlns:a16="http://schemas.microsoft.com/office/drawing/2014/main" id="{4B2C529A-4FF5-1D9E-1CAE-C3CDE0A2AC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256697" y="5457529"/>
            <a:ext cx="914400" cy="9144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ბანკის </a:t>
            </a:r>
            <a:r>
              <a:rPr lang="en-US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3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ფუნქცია მოსწავლეებისთვის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501869" y="1616408"/>
            <a:ext cx="7278677" cy="583567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5: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გაიგე მეტი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საბანკო პროდუქტებზე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Google Shape;16793;p86"/>
          <p:cNvSpPr/>
          <p:nvPr/>
        </p:nvSpPr>
        <p:spPr>
          <a:xfrm>
            <a:off x="2119596" y="496415"/>
            <a:ext cx="594301" cy="592998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FF9D00"/>
          </a:solidFill>
          <a:ln>
            <a:solidFill>
              <a:srgbClr val="FF9D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3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648" y="2649681"/>
            <a:ext cx="5285241" cy="3077024"/>
          </a:xfrm>
          <a:prstGeom prst="rect">
            <a:avLst/>
          </a:prstGeom>
        </p:spPr>
      </p:pic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52297"/>
              </p:ext>
            </p:extLst>
          </p:nvPr>
        </p:nvGraphicFramePr>
        <p:xfrm>
          <a:off x="3425709" y="2430134"/>
          <a:ext cx="421753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538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ბანკებისა და სხვა საფინანსო ორგანიზაციების „მსაჯი“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49560"/>
              </p:ext>
            </p:extLst>
          </p:nvPr>
        </p:nvGraphicFramePr>
        <p:xfrm>
          <a:off x="3424757" y="3415784"/>
          <a:ext cx="421849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490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ფასები ძალიან ხშირად და მკვეთრად არ იცვლებოდეს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6158" y="3371124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ფასების სტაბილურობა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4670" y="2382363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ზედამხედველობა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58750"/>
              </p:ext>
            </p:extLst>
          </p:nvPr>
        </p:nvGraphicFramePr>
        <p:xfrm>
          <a:off x="3425709" y="4396275"/>
          <a:ext cx="421753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538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ეროვნული ვალუტის - ლარის გამოშვება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47855"/>
              </p:ext>
            </p:extLst>
          </p:nvPr>
        </p:nvGraphicFramePr>
        <p:xfrm>
          <a:off x="3424757" y="5379289"/>
          <a:ext cx="4218490" cy="65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490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err="1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ფინედუ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</a:t>
                      </a: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www.finedu.gov.ge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6158" y="5334629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განათლება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4670" y="4348504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ფულის გამოშვება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22" y="2213491"/>
            <a:ext cx="806449" cy="9090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877" y="3341827"/>
            <a:ext cx="674484" cy="7331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clrChange>
              <a:clrFrom>
                <a:srgbClr val="EEF4F4"/>
              </a:clrFrom>
              <a:clrTo>
                <a:srgbClr val="EEF4F4">
                  <a:alpha val="0"/>
                </a:srgbClr>
              </a:clrTo>
            </a:clrChange>
          </a:blip>
          <a:stretch>
            <a:fillRect/>
          </a:stretch>
        </p:blipFill>
        <p:spPr>
          <a:xfrm rot="20075751">
            <a:off x="329961" y="4372128"/>
            <a:ext cx="932359" cy="584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18" y="5274601"/>
            <a:ext cx="668121" cy="7011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2236583" y="620161"/>
            <a:ext cx="447754" cy="66152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ეროვნული ბანკი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ქვეყნის მთავარი ბანკი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501869" y="1616408"/>
            <a:ext cx="7278677" cy="583567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6: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გაიგე, როგორ მუშაობს საფინანსო სისტემა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157070" y="1791369"/>
            <a:ext cx="5265682" cy="394137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დამოუკიდებლობისკენ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0325" y="5612517"/>
            <a:ext cx="9819353" cy="557048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</a:t>
            </a: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დაწერე შენი ფინანსური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ოცნება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22476" y="4992192"/>
            <a:ext cx="9157203" cy="557048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2: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გამოიყენე </a:t>
            </a:r>
            <a:r>
              <a:rPr lang="ka-GE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ბიუჯეტირების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50-30-20-ის წესი!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00242" y="4361360"/>
            <a:ext cx="8379438" cy="557048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</a:t>
            </a: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იპოვე დანაზოგის შესანახად საიმედო ადგილი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14945" y="3720014"/>
            <a:ext cx="7664735" cy="557048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</a:t>
            </a: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გააკეთე საკუთარ თავში ინვესტირება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08627" y="3072906"/>
            <a:ext cx="6971053" cy="557048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5: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გაიგე მეტი საბანკო პროდუქტებზე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1801" y="2431563"/>
            <a:ext cx="6287880" cy="557048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</a:t>
            </a: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გაიგე, როგორ მუშაობს საფინანსო სისტემა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27525" y="1774476"/>
            <a:ext cx="5552156" cy="557048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7: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ისწავლე ფინანსური ტერმინები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Graphic 14" descr="Bullseye">
            <a:extLst>
              <a:ext uri="{FF2B5EF4-FFF2-40B4-BE49-F238E27FC236}">
                <a16:creationId xmlns:a16="http://schemas.microsoft.com/office/drawing/2014/main" id="{544A9D9C-F1CB-D569-D340-7D7677A76C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403125" y="4780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52" y="1494416"/>
            <a:ext cx="5517933" cy="36777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E6FD4A-BB6A-4248-9930-073660F6C8FF}"/>
              </a:ext>
            </a:extLst>
          </p:cNvPr>
          <p:cNvSpPr/>
          <p:nvPr/>
        </p:nvSpPr>
        <p:spPr>
          <a:xfrm>
            <a:off x="2827278" y="5519465"/>
            <a:ext cx="6549547" cy="540062"/>
          </a:xfrm>
          <a:prstGeom prst="rect">
            <a:avLst/>
          </a:prstGeom>
          <a:solidFill>
            <a:srgbClr val="F5F8FA"/>
          </a:solidFill>
          <a:ln w="38100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ახლა, ერთად გავაცოცხლოთ ლარის ისტორია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ლარი </a:t>
            </a:r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წლისაა!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 txBox="1">
            <a:spLocks/>
          </p:cNvSpPr>
          <p:nvPr/>
        </p:nvSpPr>
        <p:spPr>
          <a:xfrm>
            <a:off x="3547699" y="4767213"/>
            <a:ext cx="4833446" cy="7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+mn-lt"/>
                <a:ea typeface="+mj-ea"/>
                <a:cs typeface="Helvetica Neue LT GEO 65 Medium" panose="020B0604020202020204" pitchFamily="2" charset="0"/>
              </a:rPr>
              <a:t>www.finedu.gov.ge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+mn-lt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39194" y="2372194"/>
            <a:ext cx="2113612" cy="2113612"/>
          </a:xfrm>
          <a:prstGeom prst="ellipse">
            <a:avLst/>
          </a:prstGeom>
          <a:solidFill>
            <a:srgbClr val="F5F8FA"/>
          </a:solidFill>
          <a:ln w="28575"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4913" y="2604882"/>
            <a:ext cx="2282171" cy="16482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3481" y="1350214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მადლობა ყურადღებისთვის!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90" y="5783597"/>
            <a:ext cx="1588020" cy="584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27" y="5728700"/>
            <a:ext cx="3058037" cy="6941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flipH="1">
            <a:off x="8097417" y="4661249"/>
            <a:ext cx="792582" cy="780918"/>
            <a:chOff x="463102" y="1600840"/>
            <a:chExt cx="3352800" cy="3276812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F459DB9D-22E9-456B-8BF2-B4E77DED37DF}"/>
                </a:ext>
              </a:extLst>
            </p:cNvPr>
            <p:cNvSpPr/>
            <p:nvPr/>
          </p:nvSpPr>
          <p:spPr>
            <a:xfrm>
              <a:off x="463102" y="1600840"/>
              <a:ext cx="3352800" cy="3276812"/>
            </a:xfrm>
            <a:prstGeom prst="roundRect">
              <a:avLst/>
            </a:prstGeom>
            <a:solidFill>
              <a:srgbClr val="F5F8FA"/>
            </a:solidFill>
            <a:ln w="28575">
              <a:solidFill>
                <a:srgbClr val="FF9D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333333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50" y="1770031"/>
              <a:ext cx="2974704" cy="2974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2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033" y="389494"/>
            <a:ext cx="914479" cy="914479"/>
          </a:xfrm>
          <a:prstGeom prst="rect">
            <a:avLst/>
          </a:prstGeom>
        </p:spPr>
      </p:pic>
      <p:pic>
        <p:nvPicPr>
          <p:cNvPr id="9" name="Graphic 11" descr="Question mark">
            <a:extLst>
              <a:ext uri="{FF2B5EF4-FFF2-40B4-BE49-F238E27FC236}">
                <a16:creationId xmlns:a16="http://schemas.microsoft.com/office/drawing/2014/main" id="{895F8232-F757-4D79-8572-5354B4F91B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1151" y="1819527"/>
            <a:ext cx="3814801" cy="3777135"/>
          </a:xfrm>
          <a:prstGeom prst="rect">
            <a:avLst/>
          </a:prstGeom>
        </p:spPr>
      </p:pic>
      <p:sp>
        <p:nvSpPr>
          <p:cNvPr id="11" name="Pentagon 10"/>
          <p:cNvSpPr/>
          <p:nvPr/>
        </p:nvSpPr>
        <p:spPr>
          <a:xfrm>
            <a:off x="838200" y="2321856"/>
            <a:ext cx="7022951" cy="583567"/>
          </a:xfrm>
          <a:prstGeom prst="homePlate">
            <a:avLst/>
          </a:prstGeom>
          <a:solidFill>
            <a:srgbClr val="704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როგორ დავზოგო ფული მარტივი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ფორმულის მიხედვით?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838200" y="3416312"/>
            <a:ext cx="7022951" cy="583567"/>
          </a:xfrm>
          <a:prstGeom prst="homePlate">
            <a:avLst/>
          </a:prstGeom>
          <a:solidFill>
            <a:srgbClr val="704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სად შევინახო დანაზოგი, რათა თავისით „გაიზარდოს“?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838200" y="4502206"/>
            <a:ext cx="7022951" cy="583567"/>
          </a:xfrm>
          <a:prstGeom prst="homePlate">
            <a:avLst/>
          </a:prstGeom>
          <a:solidFill>
            <a:srgbClr val="704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როგორ მუშაობს ფინანსური სისტემა?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ფული </a:t>
            </a:r>
            <a:r>
              <a:rPr lang="ka-GE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ფინანსური მომავალი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0479" y="1847075"/>
            <a:ext cx="5531219" cy="3776140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76568" y="2494718"/>
            <a:ext cx="3762854" cy="6628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მოკლევადიანი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76568" y="3486272"/>
            <a:ext cx="3762854" cy="6628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საშუალოვადიანი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76568" y="4477826"/>
            <a:ext cx="3762854" cy="6628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გრძელვადიანი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5814188" y="1868141"/>
            <a:ext cx="3634613" cy="746118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ყურსასმენი, სამოსი, </a:t>
            </a:r>
            <a:r>
              <a:rPr lang="ka-GE" sz="2000" dirty="0" err="1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ვიდეოთამაში</a:t>
            </a: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5912191" y="2849858"/>
            <a:ext cx="3536609" cy="729236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ტაბლეტი, </a:t>
            </a:r>
            <a:r>
              <a:rPr kumimoji="0" lang="ka-G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სმარტფონი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სასწავლო კურსი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Graphic 29" descr="Line arrow Clockwise curve">
            <a:extLst>
              <a:ext uri="{FF2B5EF4-FFF2-40B4-BE49-F238E27FC236}">
                <a16:creationId xmlns:a16="http://schemas.microsoft.com/office/drawing/2014/main" id="{0DA01C8E-E1B4-4572-A83A-5FCCC5ED21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4944762">
            <a:off x="5162026" y="1920290"/>
            <a:ext cx="516571" cy="1148859"/>
          </a:xfrm>
          <a:prstGeom prst="rect">
            <a:avLst/>
          </a:prstGeom>
        </p:spPr>
      </p:pic>
      <p:pic>
        <p:nvPicPr>
          <p:cNvPr id="22" name="Graphic 54" descr="Line arrow Clockwise curve">
            <a:extLst>
              <a:ext uri="{FF2B5EF4-FFF2-40B4-BE49-F238E27FC236}">
                <a16:creationId xmlns:a16="http://schemas.microsoft.com/office/drawing/2014/main" id="{F2DAF2EC-E4F3-4EF0-962B-016A889F2D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4944762">
            <a:off x="5201987" y="3003063"/>
            <a:ext cx="516569" cy="1148859"/>
          </a:xfrm>
          <a:prstGeom prst="rect">
            <a:avLst/>
          </a:prstGeom>
        </p:spPr>
      </p:pic>
      <p:sp>
        <p:nvSpPr>
          <p:cNvPr id="23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5907934" y="3840553"/>
            <a:ext cx="3540865" cy="674357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კომპიუტერი,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მანქანა, </a:t>
            </a:r>
            <a:r>
              <a:rPr kumimoji="0" lang="ka-GE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საზღვარეგარეთ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სწავლა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Graphic 54" descr="Line arrow Clockwise curve">
            <a:extLst>
              <a:ext uri="{FF2B5EF4-FFF2-40B4-BE49-F238E27FC236}">
                <a16:creationId xmlns:a16="http://schemas.microsoft.com/office/drawing/2014/main" id="{F2DAF2EC-E4F3-4EF0-962B-016A889F2D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4944762">
            <a:off x="5306666" y="4069834"/>
            <a:ext cx="516569" cy="1148859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მიზნები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Graphic 14" descr="Bullseye">
            <a:extLst>
              <a:ext uri="{FF2B5EF4-FFF2-40B4-BE49-F238E27FC236}">
                <a16:creationId xmlns:a16="http://schemas.microsoft.com/office/drawing/2014/main" id="{544A9D9C-F1CB-D569-D340-7D7677A76C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42799" y="4178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40" y="478078"/>
            <a:ext cx="10515600" cy="98826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მიზნები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38550" y="2512286"/>
            <a:ext cx="5665076" cy="3331485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4" descr="Bullseye">
            <a:extLst>
              <a:ext uri="{FF2B5EF4-FFF2-40B4-BE49-F238E27FC236}">
                <a16:creationId xmlns:a16="http://schemas.microsoft.com/office/drawing/2014/main" id="{544A9D9C-F1CB-D569-D340-7D7677A76C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69833" y="449662"/>
            <a:ext cx="914400" cy="914400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>
            <a:off x="501869" y="1616408"/>
            <a:ext cx="7278677" cy="583567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ნაბიჯი 1: 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დაწერე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ფინანსური ოცნება!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96088" y="2645981"/>
            <a:ext cx="2686118" cy="549613"/>
          </a:xfrm>
          <a:prstGeom prst="rect">
            <a:avLst/>
          </a:prstGeom>
          <a:solidFill>
            <a:schemeClr val="bg1"/>
          </a:solidFill>
          <a:ln w="28575">
            <a:solidFill>
              <a:srgbClr val="FF9D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კონკრეტული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869" y="2691097"/>
            <a:ext cx="1590201" cy="438791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pecific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6088" y="3425219"/>
            <a:ext cx="2686118" cy="549613"/>
          </a:xfrm>
          <a:prstGeom prst="rect">
            <a:avLst/>
          </a:prstGeom>
          <a:solidFill>
            <a:schemeClr val="bg1"/>
          </a:solidFill>
          <a:ln w="28575">
            <a:solidFill>
              <a:srgbClr val="FF9D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გაზომვადი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1869" y="3470335"/>
            <a:ext cx="1590201" cy="438791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easurable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6088" y="4178029"/>
            <a:ext cx="2686118" cy="549613"/>
          </a:xfrm>
          <a:prstGeom prst="rect">
            <a:avLst/>
          </a:prstGeom>
          <a:solidFill>
            <a:schemeClr val="bg1"/>
          </a:solidFill>
          <a:ln w="28575">
            <a:solidFill>
              <a:srgbClr val="FF9D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მიღწევადი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1869" y="4223145"/>
            <a:ext cx="1590201" cy="438791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chievable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96088" y="4936440"/>
            <a:ext cx="2686118" cy="549613"/>
          </a:xfrm>
          <a:prstGeom prst="rect">
            <a:avLst/>
          </a:prstGeom>
          <a:solidFill>
            <a:schemeClr val="bg1"/>
          </a:solidFill>
          <a:ln w="28575">
            <a:solidFill>
              <a:srgbClr val="FF9D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რელევანტური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1869" y="4981556"/>
            <a:ext cx="1590201" cy="438791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elevant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96088" y="5672595"/>
            <a:ext cx="2686118" cy="549613"/>
          </a:xfrm>
          <a:prstGeom prst="rect">
            <a:avLst/>
          </a:prstGeom>
          <a:solidFill>
            <a:schemeClr val="bg1"/>
          </a:solidFill>
          <a:ln w="28575">
            <a:solidFill>
              <a:srgbClr val="FF9D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დროში გაწერილი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1869" y="5717711"/>
            <a:ext cx="1590201" cy="438791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ime-bound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5133749" y="2594001"/>
            <a:ext cx="4221345" cy="535887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rgbClr val="F5F8FA">
              <a:alpha val="61000"/>
            </a:srgbClr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მინდა ვიყიდო იქს ბოქსი </a:t>
            </a:r>
            <a:r>
              <a:rPr lang="en-US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სერია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5090722" y="3449439"/>
            <a:ext cx="4187124" cy="498873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rgbClr val="F5F8FA">
              <a:alpha val="61000"/>
            </a:srgbClr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უნდა შევაგროვო 1000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₾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5087007" y="4222483"/>
            <a:ext cx="4192163" cy="498110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rgbClr val="F5F8FA">
              <a:alpha val="61000"/>
            </a:srgbClr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ყოველკვირა 20 ₾ -&gt;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52 კვირა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Freeform: Shape 51">
            <a:extLst>
              <a:ext uri="{FF2B5EF4-FFF2-40B4-BE49-F238E27FC236}">
                <a16:creationId xmlns:a16="http://schemas.microsoft.com/office/drawing/2014/main" id="{C1478D26-E93E-4108-B213-DCF9DD485BE8}"/>
              </a:ext>
            </a:extLst>
          </p:cNvPr>
          <p:cNvSpPr/>
          <p:nvPr/>
        </p:nvSpPr>
        <p:spPr>
          <a:xfrm>
            <a:off x="5210999" y="4899752"/>
            <a:ext cx="4066847" cy="580431"/>
          </a:xfrm>
          <a:custGeom>
            <a:avLst/>
            <a:gdLst>
              <a:gd name="connsiteX0" fmla="*/ 981829 w 2599040"/>
              <a:gd name="connsiteY0" fmla="*/ 599 h 1294719"/>
              <a:gd name="connsiteX1" fmla="*/ 137768 w 2599040"/>
              <a:gd name="connsiteY1" fmla="*/ 211614 h 1294719"/>
              <a:gd name="connsiteX2" fmla="*/ 53362 w 2599040"/>
              <a:gd name="connsiteY2" fmla="*/ 985337 h 1294719"/>
              <a:gd name="connsiteX3" fmla="*/ 672340 w 2599040"/>
              <a:gd name="connsiteY3" fmla="*/ 1280759 h 1294719"/>
              <a:gd name="connsiteX4" fmla="*/ 1910297 w 2599040"/>
              <a:gd name="connsiteY4" fmla="*/ 1224488 h 1294719"/>
              <a:gd name="connsiteX5" fmla="*/ 2487072 w 2599040"/>
              <a:gd name="connsiteY5" fmla="*/ 1027540 h 1294719"/>
              <a:gd name="connsiteX6" fmla="*/ 2585546 w 2599040"/>
              <a:gd name="connsiteY6" fmla="*/ 647713 h 1294719"/>
              <a:gd name="connsiteX7" fmla="*/ 2304192 w 2599040"/>
              <a:gd name="connsiteY7" fmla="*/ 281953 h 1294719"/>
              <a:gd name="connsiteX8" fmla="*/ 1586740 w 2599040"/>
              <a:gd name="connsiteY8" fmla="*/ 253817 h 1294719"/>
              <a:gd name="connsiteX9" fmla="*/ 981829 w 2599040"/>
              <a:gd name="connsiteY9" fmla="*/ 599 h 12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9040" h="1294719">
                <a:moveTo>
                  <a:pt x="981829" y="599"/>
                </a:moveTo>
                <a:cubicBezTo>
                  <a:pt x="740334" y="-6435"/>
                  <a:pt x="292512" y="47491"/>
                  <a:pt x="137768" y="211614"/>
                </a:cubicBezTo>
                <a:cubicBezTo>
                  <a:pt x="-16977" y="375737"/>
                  <a:pt x="-35733" y="807146"/>
                  <a:pt x="53362" y="985337"/>
                </a:cubicBezTo>
                <a:cubicBezTo>
                  <a:pt x="142457" y="1163528"/>
                  <a:pt x="362851" y="1240901"/>
                  <a:pt x="672340" y="1280759"/>
                </a:cubicBezTo>
                <a:cubicBezTo>
                  <a:pt x="981829" y="1320618"/>
                  <a:pt x="1607842" y="1266691"/>
                  <a:pt x="1910297" y="1224488"/>
                </a:cubicBezTo>
                <a:cubicBezTo>
                  <a:pt x="2212752" y="1182285"/>
                  <a:pt x="2374531" y="1123669"/>
                  <a:pt x="2487072" y="1027540"/>
                </a:cubicBezTo>
                <a:cubicBezTo>
                  <a:pt x="2599613" y="931411"/>
                  <a:pt x="2616026" y="771978"/>
                  <a:pt x="2585546" y="647713"/>
                </a:cubicBezTo>
                <a:cubicBezTo>
                  <a:pt x="2555066" y="523448"/>
                  <a:pt x="2470660" y="347602"/>
                  <a:pt x="2304192" y="281953"/>
                </a:cubicBezTo>
                <a:cubicBezTo>
                  <a:pt x="2137724" y="216304"/>
                  <a:pt x="1811823" y="298365"/>
                  <a:pt x="1586740" y="253817"/>
                </a:cubicBezTo>
                <a:cubicBezTo>
                  <a:pt x="1361657" y="209269"/>
                  <a:pt x="1223324" y="7633"/>
                  <a:pt x="981829" y="599"/>
                </a:cubicBezTo>
                <a:close/>
              </a:path>
            </a:pathLst>
          </a:custGeom>
          <a:solidFill>
            <a:srgbClr val="F5F8FA">
              <a:alpha val="61000"/>
            </a:srgbClr>
          </a:solidFill>
          <a:ln w="9525"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ჩემთვის მნიშვნელოვანია,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რადგან...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53">
            <a:extLst>
              <a:ext uri="{FF2B5EF4-FFF2-40B4-BE49-F238E27FC236}">
                <a16:creationId xmlns:a16="http://schemas.microsoft.com/office/drawing/2014/main" id="{8B28C35E-0076-4F36-BE18-86262E8A28AA}"/>
              </a:ext>
            </a:extLst>
          </p:cNvPr>
          <p:cNvSpPr/>
          <p:nvPr/>
        </p:nvSpPr>
        <p:spPr>
          <a:xfrm>
            <a:off x="5213787" y="5685725"/>
            <a:ext cx="4066847" cy="494301"/>
          </a:xfrm>
          <a:custGeom>
            <a:avLst/>
            <a:gdLst>
              <a:gd name="connsiteX0" fmla="*/ 450408 w 2771597"/>
              <a:gd name="connsiteY0" fmla="*/ 131838 h 1052526"/>
              <a:gd name="connsiteX1" fmla="*/ 14310 w 2771597"/>
              <a:gd name="connsiteY1" fmla="*/ 427259 h 1052526"/>
              <a:gd name="connsiteX2" fmla="*/ 169054 w 2771597"/>
              <a:gd name="connsiteY2" fmla="*/ 933696 h 1052526"/>
              <a:gd name="connsiteX3" fmla="*/ 788033 w 2771597"/>
              <a:gd name="connsiteY3" fmla="*/ 1046238 h 1052526"/>
              <a:gd name="connsiteX4" fmla="*/ 1603959 w 2771597"/>
              <a:gd name="connsiteY4" fmla="*/ 1004035 h 1052526"/>
              <a:gd name="connsiteX5" fmla="*/ 2377682 w 2771597"/>
              <a:gd name="connsiteY5" fmla="*/ 1004035 h 1052526"/>
              <a:gd name="connsiteX6" fmla="*/ 2771577 w 2771597"/>
              <a:gd name="connsiteY6" fmla="*/ 328786 h 1052526"/>
              <a:gd name="connsiteX7" fmla="*/ 2363614 w 2771597"/>
              <a:gd name="connsiteY7" fmla="*/ 131838 h 1052526"/>
              <a:gd name="connsiteX8" fmla="*/ 1421079 w 2771597"/>
              <a:gd name="connsiteY8" fmla="*/ 5229 h 1052526"/>
              <a:gd name="connsiteX9" fmla="*/ 999048 w 2771597"/>
              <a:gd name="connsiteY9" fmla="*/ 33364 h 1052526"/>
              <a:gd name="connsiteX10" fmla="*/ 450408 w 2771597"/>
              <a:gd name="connsiteY10" fmla="*/ 131838 h 10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1597" h="1052526">
                <a:moveTo>
                  <a:pt x="450408" y="131838"/>
                </a:moveTo>
                <a:cubicBezTo>
                  <a:pt x="286285" y="197487"/>
                  <a:pt x="61202" y="293616"/>
                  <a:pt x="14310" y="427259"/>
                </a:cubicBezTo>
                <a:cubicBezTo>
                  <a:pt x="-32582" y="560902"/>
                  <a:pt x="40100" y="830533"/>
                  <a:pt x="169054" y="933696"/>
                </a:cubicBezTo>
                <a:cubicBezTo>
                  <a:pt x="298008" y="1036859"/>
                  <a:pt x="548882" y="1034515"/>
                  <a:pt x="788033" y="1046238"/>
                </a:cubicBezTo>
                <a:cubicBezTo>
                  <a:pt x="1027184" y="1057961"/>
                  <a:pt x="1339018" y="1011069"/>
                  <a:pt x="1603959" y="1004035"/>
                </a:cubicBezTo>
                <a:cubicBezTo>
                  <a:pt x="1868900" y="997001"/>
                  <a:pt x="2183079" y="1116577"/>
                  <a:pt x="2377682" y="1004035"/>
                </a:cubicBezTo>
                <a:cubicBezTo>
                  <a:pt x="2572285" y="891493"/>
                  <a:pt x="2773922" y="474152"/>
                  <a:pt x="2771577" y="328786"/>
                </a:cubicBezTo>
                <a:cubicBezTo>
                  <a:pt x="2769232" y="183420"/>
                  <a:pt x="2588697" y="185764"/>
                  <a:pt x="2363614" y="131838"/>
                </a:cubicBezTo>
                <a:cubicBezTo>
                  <a:pt x="2138531" y="77912"/>
                  <a:pt x="1648507" y="21641"/>
                  <a:pt x="1421079" y="5229"/>
                </a:cubicBezTo>
                <a:cubicBezTo>
                  <a:pt x="1193651" y="-11183"/>
                  <a:pt x="1167860" y="14607"/>
                  <a:pt x="999048" y="33364"/>
                </a:cubicBezTo>
                <a:cubicBezTo>
                  <a:pt x="830236" y="52121"/>
                  <a:pt x="614531" y="66189"/>
                  <a:pt x="450408" y="131838"/>
                </a:cubicBezTo>
                <a:close/>
              </a:path>
            </a:pathLst>
          </a:custGeom>
          <a:solidFill>
            <a:srgbClr val="F5F8FA">
              <a:alpha val="61000"/>
            </a:srgbClr>
          </a:solidFill>
          <a:ln w="9525"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 წლის ნოემბრამდე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8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96966" y="2617361"/>
            <a:ext cx="8156028" cy="445332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8" descr="Wallet">
            <a:extLst>
              <a:ext uri="{FF2B5EF4-FFF2-40B4-BE49-F238E27FC236}">
                <a16:creationId xmlns:a16="http://schemas.microsoft.com/office/drawing/2014/main" id="{3406B290-DB12-71CF-D834-75CC904840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20281" y="436433"/>
            <a:ext cx="914400" cy="914400"/>
          </a:xfrm>
          <a:prstGeom prst="rect">
            <a:avLst/>
          </a:prstGeom>
        </p:spPr>
      </p:pic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76189" y="2534309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მთლიანად დავხარჯავ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60065" y="2519315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ნაწილს დავხარჯავ,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lang="ka-GE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ნაწილს დავზოგავ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002408" y="2504322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მთლიანად</a:t>
            </a:r>
            <a:r>
              <a:rPr kumimoji="0" lang="ka-GE" sz="24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დავზოგავ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6189" y="2191276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60065" y="2131925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02408" y="2106047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შემოსავლების განაწილება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95" y="2627043"/>
            <a:ext cx="3532453" cy="3464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26" descr="Piggy Bank">
            <a:extLst>
              <a:ext uri="{FF2B5EF4-FFF2-40B4-BE49-F238E27FC236}">
                <a16:creationId xmlns:a16="http://schemas.microsoft.com/office/drawing/2014/main" id="{4DE0B306-ADFC-5B45-DFD4-A78BB0C4AA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405058" y="419149"/>
            <a:ext cx="914400" cy="914400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დაზოგვის მეთოდები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501869" y="1616408"/>
            <a:ext cx="7278677" cy="583567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2: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გამოიყენე </a:t>
            </a:r>
            <a:r>
              <a:rPr lang="ka-GE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ბიუჯეტირების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50-30-20-ის წესი!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0578" y="2377478"/>
            <a:ext cx="10942776" cy="3603942"/>
            <a:chOff x="780578" y="2377478"/>
            <a:chExt cx="10942776" cy="3603942"/>
          </a:xfrm>
        </p:grpSpPr>
        <p:sp>
          <p:nvSpPr>
            <p:cNvPr id="20" name="Callout: Bent Line with No Border 44">
              <a:extLst>
                <a:ext uri="{FF2B5EF4-FFF2-40B4-BE49-F238E27FC236}">
                  <a16:creationId xmlns:a16="http://schemas.microsoft.com/office/drawing/2014/main" id="{23FECB5B-C65A-4AA5-89BA-31831A074442}"/>
                </a:ext>
              </a:extLst>
            </p:cNvPr>
            <p:cNvSpPr/>
            <p:nvPr/>
          </p:nvSpPr>
          <p:spPr>
            <a:xfrm>
              <a:off x="8818037" y="2396543"/>
              <a:ext cx="2529065" cy="703176"/>
            </a:xfrm>
            <a:prstGeom prst="callout2">
              <a:avLst/>
            </a:prstGeom>
            <a:noFill/>
            <a:ln w="38100">
              <a:solidFill>
                <a:srgbClr val="FF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5C7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დანაზოგები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C7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Callout: Bent Line with No Border 45">
              <a:extLst>
                <a:ext uri="{FF2B5EF4-FFF2-40B4-BE49-F238E27FC236}">
                  <a16:creationId xmlns:a16="http://schemas.microsoft.com/office/drawing/2014/main" id="{BDCF86C1-521A-4FED-AFA0-159557E089BF}"/>
                </a:ext>
              </a:extLst>
            </p:cNvPr>
            <p:cNvSpPr/>
            <p:nvPr/>
          </p:nvSpPr>
          <p:spPr>
            <a:xfrm flipH="1">
              <a:off x="780578" y="3303596"/>
              <a:ext cx="2266904" cy="703176"/>
            </a:xfrm>
            <a:prstGeom prst="callout2">
              <a:avLst/>
            </a:prstGeom>
            <a:noFill/>
            <a:ln w="38100">
              <a:solidFill>
                <a:srgbClr val="FF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9D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საჭიროებები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D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Freeform: Shape 51">
              <a:extLst>
                <a:ext uri="{FF2B5EF4-FFF2-40B4-BE49-F238E27FC236}">
                  <a16:creationId xmlns:a16="http://schemas.microsoft.com/office/drawing/2014/main" id="{C1478D26-E93E-4108-B213-DCF9DD485BE8}"/>
                </a:ext>
              </a:extLst>
            </p:cNvPr>
            <p:cNvSpPr/>
            <p:nvPr/>
          </p:nvSpPr>
          <p:spPr>
            <a:xfrm>
              <a:off x="915488" y="3177259"/>
              <a:ext cx="1984709" cy="828057"/>
            </a:xfrm>
            <a:custGeom>
              <a:avLst/>
              <a:gdLst>
                <a:gd name="connsiteX0" fmla="*/ 981829 w 2599040"/>
                <a:gd name="connsiteY0" fmla="*/ 599 h 1294719"/>
                <a:gd name="connsiteX1" fmla="*/ 137768 w 2599040"/>
                <a:gd name="connsiteY1" fmla="*/ 211614 h 1294719"/>
                <a:gd name="connsiteX2" fmla="*/ 53362 w 2599040"/>
                <a:gd name="connsiteY2" fmla="*/ 985337 h 1294719"/>
                <a:gd name="connsiteX3" fmla="*/ 672340 w 2599040"/>
                <a:gd name="connsiteY3" fmla="*/ 1280759 h 1294719"/>
                <a:gd name="connsiteX4" fmla="*/ 1910297 w 2599040"/>
                <a:gd name="connsiteY4" fmla="*/ 1224488 h 1294719"/>
                <a:gd name="connsiteX5" fmla="*/ 2487072 w 2599040"/>
                <a:gd name="connsiteY5" fmla="*/ 1027540 h 1294719"/>
                <a:gd name="connsiteX6" fmla="*/ 2585546 w 2599040"/>
                <a:gd name="connsiteY6" fmla="*/ 647713 h 1294719"/>
                <a:gd name="connsiteX7" fmla="*/ 2304192 w 2599040"/>
                <a:gd name="connsiteY7" fmla="*/ 281953 h 1294719"/>
                <a:gd name="connsiteX8" fmla="*/ 1586740 w 2599040"/>
                <a:gd name="connsiteY8" fmla="*/ 253817 h 1294719"/>
                <a:gd name="connsiteX9" fmla="*/ 981829 w 2599040"/>
                <a:gd name="connsiteY9" fmla="*/ 599 h 129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9040" h="1294719">
                  <a:moveTo>
                    <a:pt x="981829" y="599"/>
                  </a:moveTo>
                  <a:cubicBezTo>
                    <a:pt x="740334" y="-6435"/>
                    <a:pt x="292512" y="47491"/>
                    <a:pt x="137768" y="211614"/>
                  </a:cubicBezTo>
                  <a:cubicBezTo>
                    <a:pt x="-16977" y="375737"/>
                    <a:pt x="-35733" y="807146"/>
                    <a:pt x="53362" y="985337"/>
                  </a:cubicBezTo>
                  <a:cubicBezTo>
                    <a:pt x="142457" y="1163528"/>
                    <a:pt x="362851" y="1240901"/>
                    <a:pt x="672340" y="1280759"/>
                  </a:cubicBezTo>
                  <a:cubicBezTo>
                    <a:pt x="981829" y="1320618"/>
                    <a:pt x="1607842" y="1266691"/>
                    <a:pt x="1910297" y="1224488"/>
                  </a:cubicBezTo>
                  <a:cubicBezTo>
                    <a:pt x="2212752" y="1182285"/>
                    <a:pt x="2374531" y="1123669"/>
                    <a:pt x="2487072" y="1027540"/>
                  </a:cubicBezTo>
                  <a:cubicBezTo>
                    <a:pt x="2599613" y="931411"/>
                    <a:pt x="2616026" y="771978"/>
                    <a:pt x="2585546" y="647713"/>
                  </a:cubicBezTo>
                  <a:cubicBezTo>
                    <a:pt x="2555066" y="523448"/>
                    <a:pt x="2470660" y="347602"/>
                    <a:pt x="2304192" y="281953"/>
                  </a:cubicBezTo>
                  <a:cubicBezTo>
                    <a:pt x="2137724" y="216304"/>
                    <a:pt x="1811823" y="298365"/>
                    <a:pt x="1586740" y="253817"/>
                  </a:cubicBezTo>
                  <a:cubicBezTo>
                    <a:pt x="1361657" y="209269"/>
                    <a:pt x="1223324" y="7633"/>
                    <a:pt x="981829" y="599"/>
                  </a:cubicBezTo>
                  <a:close/>
                </a:path>
              </a:pathLst>
            </a:custGeom>
            <a:noFill/>
            <a:ln w="19050">
              <a:solidFill>
                <a:srgbClr val="FF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52">
              <a:extLst>
                <a:ext uri="{FF2B5EF4-FFF2-40B4-BE49-F238E27FC236}">
                  <a16:creationId xmlns:a16="http://schemas.microsoft.com/office/drawing/2014/main" id="{3F81AC0E-DFD9-4AD4-AFF1-96C2F15860F3}"/>
                </a:ext>
              </a:extLst>
            </p:cNvPr>
            <p:cNvSpPr/>
            <p:nvPr/>
          </p:nvSpPr>
          <p:spPr>
            <a:xfrm>
              <a:off x="8997935" y="2377478"/>
              <a:ext cx="2169268" cy="752228"/>
            </a:xfrm>
            <a:custGeom>
              <a:avLst/>
              <a:gdLst>
                <a:gd name="connsiteX0" fmla="*/ 528652 w 2935985"/>
                <a:gd name="connsiteY0" fmla="*/ 75229 h 1045933"/>
                <a:gd name="connsiteX1" fmla="*/ 8147 w 2935985"/>
                <a:gd name="connsiteY1" fmla="*/ 412854 h 1045933"/>
                <a:gd name="connsiteX2" fmla="*/ 275433 w 2935985"/>
                <a:gd name="connsiteY2" fmla="*/ 820817 h 1045933"/>
                <a:gd name="connsiteX3" fmla="*/ 1105427 w 2935985"/>
                <a:gd name="connsiteY3" fmla="*/ 1045900 h 1045933"/>
                <a:gd name="connsiteX4" fmla="*/ 2301181 w 2935985"/>
                <a:gd name="connsiteY4" fmla="*/ 806749 h 1045933"/>
                <a:gd name="connsiteX5" fmla="*/ 2849821 w 2935985"/>
                <a:gd name="connsiteY5" fmla="*/ 736411 h 1045933"/>
                <a:gd name="connsiteX6" fmla="*/ 2892024 w 2935985"/>
                <a:gd name="connsiteY6" fmla="*/ 244041 h 1045933"/>
                <a:gd name="connsiteX7" fmla="*/ 2427790 w 2935985"/>
                <a:gd name="connsiteY7" fmla="*/ 18958 h 1045933"/>
                <a:gd name="connsiteX8" fmla="*/ 1541526 w 2935985"/>
                <a:gd name="connsiteY8" fmla="*/ 18958 h 1045933"/>
                <a:gd name="connsiteX9" fmla="*/ 528652 w 2935985"/>
                <a:gd name="connsiteY9" fmla="*/ 75229 h 104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5985" h="1045933">
                  <a:moveTo>
                    <a:pt x="528652" y="75229"/>
                  </a:moveTo>
                  <a:cubicBezTo>
                    <a:pt x="273089" y="140878"/>
                    <a:pt x="50350" y="288589"/>
                    <a:pt x="8147" y="412854"/>
                  </a:cubicBezTo>
                  <a:cubicBezTo>
                    <a:pt x="-34056" y="537119"/>
                    <a:pt x="92553" y="715309"/>
                    <a:pt x="275433" y="820817"/>
                  </a:cubicBezTo>
                  <a:cubicBezTo>
                    <a:pt x="458313" y="926325"/>
                    <a:pt x="767802" y="1048245"/>
                    <a:pt x="1105427" y="1045900"/>
                  </a:cubicBezTo>
                  <a:cubicBezTo>
                    <a:pt x="1443052" y="1043555"/>
                    <a:pt x="2010449" y="858330"/>
                    <a:pt x="2301181" y="806749"/>
                  </a:cubicBezTo>
                  <a:cubicBezTo>
                    <a:pt x="2591913" y="755168"/>
                    <a:pt x="2751347" y="830196"/>
                    <a:pt x="2849821" y="736411"/>
                  </a:cubicBezTo>
                  <a:cubicBezTo>
                    <a:pt x="2948295" y="642626"/>
                    <a:pt x="2962362" y="363616"/>
                    <a:pt x="2892024" y="244041"/>
                  </a:cubicBezTo>
                  <a:cubicBezTo>
                    <a:pt x="2821686" y="124466"/>
                    <a:pt x="2652873" y="56472"/>
                    <a:pt x="2427790" y="18958"/>
                  </a:cubicBezTo>
                  <a:cubicBezTo>
                    <a:pt x="2202707" y="-18556"/>
                    <a:pt x="1858049" y="9580"/>
                    <a:pt x="1541526" y="18958"/>
                  </a:cubicBezTo>
                  <a:cubicBezTo>
                    <a:pt x="1225003" y="28336"/>
                    <a:pt x="784215" y="9580"/>
                    <a:pt x="528652" y="75229"/>
                  </a:cubicBezTo>
                  <a:close/>
                </a:path>
              </a:pathLst>
            </a:custGeom>
            <a:noFill/>
            <a:ln w="19050">
              <a:solidFill>
                <a:srgbClr val="05C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5C7F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Callout: Bent Line with No Border 46">
              <a:extLst>
                <a:ext uri="{FF2B5EF4-FFF2-40B4-BE49-F238E27FC236}">
                  <a16:creationId xmlns:a16="http://schemas.microsoft.com/office/drawing/2014/main" id="{D6524F33-4392-47C1-9CC1-80938EEEFDAF}"/>
                </a:ext>
              </a:extLst>
            </p:cNvPr>
            <p:cNvSpPr/>
            <p:nvPr/>
          </p:nvSpPr>
          <p:spPr>
            <a:xfrm flipH="1" flipV="1">
              <a:off x="5276941" y="4182605"/>
              <a:ext cx="2266904" cy="859223"/>
            </a:xfrm>
            <a:prstGeom prst="callout2">
              <a:avLst>
                <a:gd name="adj1" fmla="val 33468"/>
                <a:gd name="adj2" fmla="val -11337"/>
                <a:gd name="adj3" fmla="val 33468"/>
                <a:gd name="adj4" fmla="val -28682"/>
                <a:gd name="adj5" fmla="val -31881"/>
                <a:gd name="adj6" fmla="val -60384"/>
              </a:avLst>
            </a:prstGeom>
            <a:noFill/>
            <a:ln w="38100">
              <a:solidFill>
                <a:srgbClr val="FF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D00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n-ea"/>
                <a:cs typeface="Helvetica Neue LT GEO 65 Medium" panose="020B0604020202020204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537464-928E-467E-BDE4-3E0AF19228DD}"/>
                </a:ext>
              </a:extLst>
            </p:cNvPr>
            <p:cNvSpPr txBox="1"/>
            <p:nvPr/>
          </p:nvSpPr>
          <p:spPr>
            <a:xfrm>
              <a:off x="9032600" y="5357297"/>
              <a:ext cx="2690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5E89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სურვილები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E8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Freeform: Shape 53">
              <a:extLst>
                <a:ext uri="{FF2B5EF4-FFF2-40B4-BE49-F238E27FC236}">
                  <a16:creationId xmlns:a16="http://schemas.microsoft.com/office/drawing/2014/main" id="{8B28C35E-0076-4F36-BE18-86262E8A28AA}"/>
                </a:ext>
              </a:extLst>
            </p:cNvPr>
            <p:cNvSpPr/>
            <p:nvPr/>
          </p:nvSpPr>
          <p:spPr>
            <a:xfrm>
              <a:off x="8899917" y="5246690"/>
              <a:ext cx="1984709" cy="734730"/>
            </a:xfrm>
            <a:custGeom>
              <a:avLst/>
              <a:gdLst>
                <a:gd name="connsiteX0" fmla="*/ 450408 w 2771597"/>
                <a:gd name="connsiteY0" fmla="*/ 131838 h 1052526"/>
                <a:gd name="connsiteX1" fmla="*/ 14310 w 2771597"/>
                <a:gd name="connsiteY1" fmla="*/ 427259 h 1052526"/>
                <a:gd name="connsiteX2" fmla="*/ 169054 w 2771597"/>
                <a:gd name="connsiteY2" fmla="*/ 933696 h 1052526"/>
                <a:gd name="connsiteX3" fmla="*/ 788033 w 2771597"/>
                <a:gd name="connsiteY3" fmla="*/ 1046238 h 1052526"/>
                <a:gd name="connsiteX4" fmla="*/ 1603959 w 2771597"/>
                <a:gd name="connsiteY4" fmla="*/ 1004035 h 1052526"/>
                <a:gd name="connsiteX5" fmla="*/ 2377682 w 2771597"/>
                <a:gd name="connsiteY5" fmla="*/ 1004035 h 1052526"/>
                <a:gd name="connsiteX6" fmla="*/ 2771577 w 2771597"/>
                <a:gd name="connsiteY6" fmla="*/ 328786 h 1052526"/>
                <a:gd name="connsiteX7" fmla="*/ 2363614 w 2771597"/>
                <a:gd name="connsiteY7" fmla="*/ 131838 h 1052526"/>
                <a:gd name="connsiteX8" fmla="*/ 1421079 w 2771597"/>
                <a:gd name="connsiteY8" fmla="*/ 5229 h 1052526"/>
                <a:gd name="connsiteX9" fmla="*/ 999048 w 2771597"/>
                <a:gd name="connsiteY9" fmla="*/ 33364 h 1052526"/>
                <a:gd name="connsiteX10" fmla="*/ 450408 w 2771597"/>
                <a:gd name="connsiteY10" fmla="*/ 131838 h 105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1597" h="1052526">
                  <a:moveTo>
                    <a:pt x="450408" y="131838"/>
                  </a:moveTo>
                  <a:cubicBezTo>
                    <a:pt x="286285" y="197487"/>
                    <a:pt x="61202" y="293616"/>
                    <a:pt x="14310" y="427259"/>
                  </a:cubicBezTo>
                  <a:cubicBezTo>
                    <a:pt x="-32582" y="560902"/>
                    <a:pt x="40100" y="830533"/>
                    <a:pt x="169054" y="933696"/>
                  </a:cubicBezTo>
                  <a:cubicBezTo>
                    <a:pt x="298008" y="1036859"/>
                    <a:pt x="548882" y="1034515"/>
                    <a:pt x="788033" y="1046238"/>
                  </a:cubicBezTo>
                  <a:cubicBezTo>
                    <a:pt x="1027184" y="1057961"/>
                    <a:pt x="1339018" y="1011069"/>
                    <a:pt x="1603959" y="1004035"/>
                  </a:cubicBezTo>
                  <a:cubicBezTo>
                    <a:pt x="1868900" y="997001"/>
                    <a:pt x="2183079" y="1116577"/>
                    <a:pt x="2377682" y="1004035"/>
                  </a:cubicBezTo>
                  <a:cubicBezTo>
                    <a:pt x="2572285" y="891493"/>
                    <a:pt x="2773922" y="474152"/>
                    <a:pt x="2771577" y="328786"/>
                  </a:cubicBezTo>
                  <a:cubicBezTo>
                    <a:pt x="2769232" y="183420"/>
                    <a:pt x="2588697" y="185764"/>
                    <a:pt x="2363614" y="131838"/>
                  </a:cubicBezTo>
                  <a:cubicBezTo>
                    <a:pt x="2138531" y="77912"/>
                    <a:pt x="1648507" y="21641"/>
                    <a:pt x="1421079" y="5229"/>
                  </a:cubicBezTo>
                  <a:cubicBezTo>
                    <a:pt x="1193651" y="-11183"/>
                    <a:pt x="1167860" y="14607"/>
                    <a:pt x="999048" y="33364"/>
                  </a:cubicBezTo>
                  <a:cubicBezTo>
                    <a:pt x="830236" y="52121"/>
                    <a:pt x="614531" y="66189"/>
                    <a:pt x="450408" y="131838"/>
                  </a:cubicBezTo>
                  <a:close/>
                </a:path>
              </a:pathLst>
            </a:custGeom>
            <a:noFill/>
            <a:ln w="19050">
              <a:solidFill>
                <a:srgbClr val="05E8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537464-928E-467E-BDE4-3E0AF19228DD}"/>
                </a:ext>
              </a:extLst>
            </p:cNvPr>
            <p:cNvSpPr txBox="1"/>
            <p:nvPr/>
          </p:nvSpPr>
          <p:spPr>
            <a:xfrm>
              <a:off x="4854710" y="4182605"/>
              <a:ext cx="951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50%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7537464-928E-467E-BDE4-3E0AF19228DD}"/>
                </a:ext>
              </a:extLst>
            </p:cNvPr>
            <p:cNvSpPr txBox="1"/>
            <p:nvPr/>
          </p:nvSpPr>
          <p:spPr>
            <a:xfrm>
              <a:off x="6277918" y="5050296"/>
              <a:ext cx="951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30%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7537464-928E-467E-BDE4-3E0AF19228DD}"/>
                </a:ext>
              </a:extLst>
            </p:cNvPr>
            <p:cNvSpPr txBox="1"/>
            <p:nvPr/>
          </p:nvSpPr>
          <p:spPr>
            <a:xfrm>
              <a:off x="6193730" y="3429000"/>
              <a:ext cx="951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20%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4302783" y="2657523"/>
            <a:ext cx="3380278" cy="3380278"/>
          </a:xfrm>
          <a:prstGeom prst="ellipse">
            <a:avLst/>
          </a:prstGeom>
          <a:noFill/>
          <a:ln w="38100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5992922" y="2657523"/>
            <a:ext cx="0" cy="3380278"/>
          </a:xfrm>
          <a:prstGeom prst="line">
            <a:avLst/>
          </a:prstGeom>
          <a:ln w="38100">
            <a:solidFill>
              <a:srgbClr val="009CA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990899" y="3805723"/>
            <a:ext cx="1607974" cy="513789"/>
          </a:xfrm>
          <a:prstGeom prst="line">
            <a:avLst/>
          </a:prstGeom>
          <a:ln w="38100">
            <a:solidFill>
              <a:srgbClr val="009CA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20117596">
            <a:off x="6173717" y="446426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>
                <a:solidFill>
                  <a:srgbClr val="6CBBA6"/>
                </a:solidFill>
              </a:rPr>
              <a:t>₾</a:t>
            </a:r>
            <a:endParaRPr lang="en-US" b="1" dirty="0">
              <a:solidFill>
                <a:srgbClr val="6CBBA6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811468">
            <a:off x="6355386" y="449243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200" b="1" dirty="0" smtClean="0">
                <a:solidFill>
                  <a:srgbClr val="6CBBA6"/>
                </a:solidFill>
              </a:rPr>
              <a:t>₾</a:t>
            </a:r>
            <a:endParaRPr lang="en-US" sz="1200" b="1" dirty="0">
              <a:solidFill>
                <a:srgbClr val="6CBBA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21208347">
            <a:off x="6289225" y="4320067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b="1" dirty="0" smtClean="0">
                <a:solidFill>
                  <a:srgbClr val="6CBBA6"/>
                </a:solidFill>
              </a:rPr>
              <a:t>₾</a:t>
            </a:r>
            <a:endParaRPr lang="en-US" sz="1400" b="1" dirty="0">
              <a:solidFill>
                <a:srgbClr val="6CBB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046" y="2133881"/>
            <a:ext cx="7338471" cy="3985373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51032" y="1644227"/>
            <a:ext cx="3756798" cy="515814"/>
          </a:xfrm>
          <a:prstGeom prst="rect">
            <a:avLst/>
          </a:prstGeom>
          <a:noFill/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რჩევა დაზოგვისთვის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31609"/>
              </p:ext>
            </p:extLst>
          </p:nvPr>
        </p:nvGraphicFramePr>
        <p:xfrm>
          <a:off x="5312935" y="2213082"/>
          <a:ext cx="6034167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4167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err="1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ბიუჯეტირების</a:t>
                      </a: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50-30-20-ის წესი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86928"/>
              </p:ext>
            </p:extLst>
          </p:nvPr>
        </p:nvGraphicFramePr>
        <p:xfrm>
          <a:off x="5311573" y="3043365"/>
          <a:ext cx="6035529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„პირველ რიგში გადაუხადე საკუთარ თავს“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67161"/>
              </p:ext>
            </p:extLst>
          </p:nvPr>
        </p:nvGraphicFramePr>
        <p:xfrm>
          <a:off x="5311573" y="3871752"/>
          <a:ext cx="6035529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დღის წესი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550508"/>
              </p:ext>
            </p:extLst>
          </p:nvPr>
        </p:nvGraphicFramePr>
        <p:xfrm>
          <a:off x="5307830" y="4700139"/>
          <a:ext cx="6039272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9272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გაუჩინარებული მონეტები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42068"/>
              </p:ext>
            </p:extLst>
          </p:nvPr>
        </p:nvGraphicFramePr>
        <p:xfrm>
          <a:off x="5307830" y="5515429"/>
          <a:ext cx="6039272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9272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კვირის გამოწვევა 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807047" y="1626943"/>
            <a:ext cx="979712" cy="552579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5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Graphic 26" descr="Piggy Bank">
            <a:extLst>
              <a:ext uri="{FF2B5EF4-FFF2-40B4-BE49-F238E27FC236}">
                <a16:creationId xmlns:a16="http://schemas.microsoft.com/office/drawing/2014/main" id="{4DE0B306-ADFC-5B45-DFD4-A78BB0C4AA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405058" y="419149"/>
            <a:ext cx="914400" cy="91440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დაზოგვის მეთოდები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613787" y="1675006"/>
            <a:ext cx="3320817" cy="12929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მივაღწიოთ ფინანსურ მიზნებს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6641" y="2774726"/>
            <a:ext cx="5714613" cy="3481157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09526" y="2774725"/>
            <a:ext cx="5714613" cy="3481156"/>
          </a:xfrm>
          <a:prstGeom prst="rect">
            <a:avLst/>
          </a:prstGeom>
          <a:blipFill dpi="0" rotWithShape="1">
            <a:blip r:embed="rId7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396961" y="1675006"/>
            <a:ext cx="3320817" cy="12929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მზად ვიყოთ გაუთვალისწინებელი მოვლენებისთვის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raphic 26" descr="Piggy Bank">
            <a:extLst>
              <a:ext uri="{FF2B5EF4-FFF2-40B4-BE49-F238E27FC236}">
                <a16:creationId xmlns:a16="http://schemas.microsoft.com/office/drawing/2014/main" id="{4DE0B306-ADFC-5B45-DFD4-A78BB0C4AA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405058" y="419149"/>
            <a:ext cx="914400" cy="9144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დანაზოგი გვეხმარება: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8791" y="1238242"/>
            <a:ext cx="3183209" cy="4717715"/>
          </a:xfrm>
          <a:prstGeom prst="rect">
            <a:avLst/>
          </a:prstGeom>
        </p:spPr>
      </p:pic>
      <p:sp>
        <p:nvSpPr>
          <p:cNvPr id="16" name="Rectangle: Rounded Corners 36">
            <a:hlinkClick r:id="rId7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444243" y="4981362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ვიდეო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: Shape 7">
            <a:extLst>
              <a:ext uri="{FF2B5EF4-FFF2-40B4-BE49-F238E27FC236}">
                <a16:creationId xmlns:a16="http://schemas.microsoft.com/office/drawing/2014/main" id="{DF3C58E5-27BB-4A54-A953-58A30CF87311}"/>
              </a:ext>
            </a:extLst>
          </p:cNvPr>
          <p:cNvSpPr/>
          <p:nvPr/>
        </p:nvSpPr>
        <p:spPr>
          <a:xfrm>
            <a:off x="489117" y="1647450"/>
            <a:ext cx="3337560" cy="4080510"/>
          </a:xfrm>
          <a:custGeom>
            <a:avLst/>
            <a:gdLst>
              <a:gd name="connsiteX0" fmla="*/ 321751 w 5910192"/>
              <a:gd name="connsiteY0" fmla="*/ 78580 h 5774094"/>
              <a:gd name="connsiteX1" fmla="*/ 1120037 w 5910192"/>
              <a:gd name="connsiteY1" fmla="*/ 107609 h 5774094"/>
              <a:gd name="connsiteX2" fmla="*/ 2644037 w 5910192"/>
              <a:gd name="connsiteY2" fmla="*/ 78580 h 5774094"/>
              <a:gd name="connsiteX3" fmla="*/ 3964837 w 5910192"/>
              <a:gd name="connsiteY3" fmla="*/ 194695 h 5774094"/>
              <a:gd name="connsiteX4" fmla="*/ 5314665 w 5910192"/>
              <a:gd name="connsiteY4" fmla="*/ 165666 h 5774094"/>
              <a:gd name="connsiteX5" fmla="*/ 5837179 w 5910192"/>
              <a:gd name="connsiteY5" fmla="*/ 165666 h 5774094"/>
              <a:gd name="connsiteX6" fmla="*/ 5866208 w 5910192"/>
              <a:gd name="connsiteY6" fmla="*/ 978466 h 5774094"/>
              <a:gd name="connsiteX7" fmla="*/ 5909751 w 5910192"/>
              <a:gd name="connsiteY7" fmla="*/ 1936409 h 5774094"/>
              <a:gd name="connsiteX8" fmla="*/ 5837179 w 5910192"/>
              <a:gd name="connsiteY8" fmla="*/ 3068523 h 5774094"/>
              <a:gd name="connsiteX9" fmla="*/ 5779122 w 5910192"/>
              <a:gd name="connsiteY9" fmla="*/ 3982923 h 5774094"/>
              <a:gd name="connsiteX10" fmla="*/ 5822665 w 5910192"/>
              <a:gd name="connsiteY10" fmla="*/ 4665095 h 5774094"/>
              <a:gd name="connsiteX11" fmla="*/ 5880722 w 5910192"/>
              <a:gd name="connsiteY11" fmla="*/ 5187609 h 5774094"/>
              <a:gd name="connsiteX12" fmla="*/ 5764608 w 5910192"/>
              <a:gd name="connsiteY12" fmla="*/ 5623038 h 5774094"/>
              <a:gd name="connsiteX13" fmla="*/ 5096951 w 5910192"/>
              <a:gd name="connsiteY13" fmla="*/ 5739152 h 5774094"/>
              <a:gd name="connsiteX14" fmla="*/ 3877751 w 5910192"/>
              <a:gd name="connsiteY14" fmla="*/ 5768180 h 5774094"/>
              <a:gd name="connsiteX15" fmla="*/ 2455351 w 5910192"/>
              <a:gd name="connsiteY15" fmla="*/ 5724638 h 5774094"/>
              <a:gd name="connsiteX16" fmla="*/ 916837 w 5910192"/>
              <a:gd name="connsiteY16" fmla="*/ 5724638 h 5774094"/>
              <a:gd name="connsiteX17" fmla="*/ 263694 w 5910192"/>
              <a:gd name="connsiteY17" fmla="*/ 5724638 h 5774094"/>
              <a:gd name="connsiteX18" fmla="*/ 2437 w 5910192"/>
              <a:gd name="connsiteY18" fmla="*/ 5724638 h 5774094"/>
              <a:gd name="connsiteX19" fmla="*/ 133065 w 5910192"/>
              <a:gd name="connsiteY19" fmla="*/ 5056980 h 5774094"/>
              <a:gd name="connsiteX20" fmla="*/ 133065 w 5910192"/>
              <a:gd name="connsiteY20" fmla="*/ 4665095 h 5774094"/>
              <a:gd name="connsiteX21" fmla="*/ 133065 w 5910192"/>
              <a:gd name="connsiteY21" fmla="*/ 4055495 h 5774094"/>
              <a:gd name="connsiteX22" fmla="*/ 176608 w 5910192"/>
              <a:gd name="connsiteY22" fmla="*/ 2966923 h 5774094"/>
              <a:gd name="connsiteX23" fmla="*/ 162094 w 5910192"/>
              <a:gd name="connsiteY23" fmla="*/ 1530009 h 5774094"/>
              <a:gd name="connsiteX24" fmla="*/ 147579 w 5910192"/>
              <a:gd name="connsiteY24" fmla="*/ 615609 h 5774094"/>
              <a:gd name="connsiteX25" fmla="*/ 89522 w 5910192"/>
              <a:gd name="connsiteY25" fmla="*/ 267266 h 5774094"/>
              <a:gd name="connsiteX26" fmla="*/ 89522 w 5910192"/>
              <a:gd name="connsiteY26" fmla="*/ 6009 h 5774094"/>
              <a:gd name="connsiteX27" fmla="*/ 321751 w 5910192"/>
              <a:gd name="connsiteY27" fmla="*/ 78580 h 57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10192" h="5774094">
                <a:moveTo>
                  <a:pt x="321751" y="78580"/>
                </a:moveTo>
                <a:cubicBezTo>
                  <a:pt x="493504" y="95513"/>
                  <a:pt x="732989" y="107609"/>
                  <a:pt x="1120037" y="107609"/>
                </a:cubicBezTo>
                <a:cubicBezTo>
                  <a:pt x="1507085" y="107609"/>
                  <a:pt x="2169904" y="64066"/>
                  <a:pt x="2644037" y="78580"/>
                </a:cubicBezTo>
                <a:cubicBezTo>
                  <a:pt x="3118170" y="93094"/>
                  <a:pt x="3519732" y="180181"/>
                  <a:pt x="3964837" y="194695"/>
                </a:cubicBezTo>
                <a:cubicBezTo>
                  <a:pt x="4409942" y="209209"/>
                  <a:pt x="5002608" y="170504"/>
                  <a:pt x="5314665" y="165666"/>
                </a:cubicBezTo>
                <a:cubicBezTo>
                  <a:pt x="5626722" y="160828"/>
                  <a:pt x="5745255" y="30199"/>
                  <a:pt x="5837179" y="165666"/>
                </a:cubicBezTo>
                <a:cubicBezTo>
                  <a:pt x="5929103" y="301133"/>
                  <a:pt x="5854113" y="683342"/>
                  <a:pt x="5866208" y="978466"/>
                </a:cubicBezTo>
                <a:cubicBezTo>
                  <a:pt x="5878303" y="1273590"/>
                  <a:pt x="5914589" y="1588066"/>
                  <a:pt x="5909751" y="1936409"/>
                </a:cubicBezTo>
                <a:cubicBezTo>
                  <a:pt x="5904913" y="2284752"/>
                  <a:pt x="5858950" y="2727438"/>
                  <a:pt x="5837179" y="3068523"/>
                </a:cubicBezTo>
                <a:cubicBezTo>
                  <a:pt x="5815408" y="3409608"/>
                  <a:pt x="5781541" y="3716828"/>
                  <a:pt x="5779122" y="3982923"/>
                </a:cubicBezTo>
                <a:cubicBezTo>
                  <a:pt x="5776703" y="4249018"/>
                  <a:pt x="5805732" y="4464314"/>
                  <a:pt x="5822665" y="4665095"/>
                </a:cubicBezTo>
                <a:cubicBezTo>
                  <a:pt x="5839598" y="4865876"/>
                  <a:pt x="5890398" y="5027952"/>
                  <a:pt x="5880722" y="5187609"/>
                </a:cubicBezTo>
                <a:cubicBezTo>
                  <a:pt x="5871046" y="5347266"/>
                  <a:pt x="5895236" y="5531114"/>
                  <a:pt x="5764608" y="5623038"/>
                </a:cubicBezTo>
                <a:cubicBezTo>
                  <a:pt x="5633980" y="5714962"/>
                  <a:pt x="5411427" y="5714962"/>
                  <a:pt x="5096951" y="5739152"/>
                </a:cubicBezTo>
                <a:cubicBezTo>
                  <a:pt x="4782475" y="5763342"/>
                  <a:pt x="4318018" y="5770599"/>
                  <a:pt x="3877751" y="5768180"/>
                </a:cubicBezTo>
                <a:cubicBezTo>
                  <a:pt x="3437484" y="5765761"/>
                  <a:pt x="2948837" y="5731895"/>
                  <a:pt x="2455351" y="5724638"/>
                </a:cubicBezTo>
                <a:cubicBezTo>
                  <a:pt x="1961865" y="5717381"/>
                  <a:pt x="916837" y="5724638"/>
                  <a:pt x="916837" y="5724638"/>
                </a:cubicBezTo>
                <a:lnTo>
                  <a:pt x="263694" y="5724638"/>
                </a:lnTo>
                <a:cubicBezTo>
                  <a:pt x="111294" y="5724638"/>
                  <a:pt x="24208" y="5835914"/>
                  <a:pt x="2437" y="5724638"/>
                </a:cubicBezTo>
                <a:cubicBezTo>
                  <a:pt x="-19334" y="5613362"/>
                  <a:pt x="111294" y="5233570"/>
                  <a:pt x="133065" y="5056980"/>
                </a:cubicBezTo>
                <a:cubicBezTo>
                  <a:pt x="154836" y="4880390"/>
                  <a:pt x="133065" y="4665095"/>
                  <a:pt x="133065" y="4665095"/>
                </a:cubicBezTo>
                <a:cubicBezTo>
                  <a:pt x="133065" y="4498181"/>
                  <a:pt x="125808" y="4338524"/>
                  <a:pt x="133065" y="4055495"/>
                </a:cubicBezTo>
                <a:cubicBezTo>
                  <a:pt x="140322" y="3772466"/>
                  <a:pt x="171770" y="3387837"/>
                  <a:pt x="176608" y="2966923"/>
                </a:cubicBezTo>
                <a:cubicBezTo>
                  <a:pt x="181446" y="2546009"/>
                  <a:pt x="166932" y="1921895"/>
                  <a:pt x="162094" y="1530009"/>
                </a:cubicBezTo>
                <a:cubicBezTo>
                  <a:pt x="157256" y="1138123"/>
                  <a:pt x="159674" y="826066"/>
                  <a:pt x="147579" y="615609"/>
                </a:cubicBezTo>
                <a:cubicBezTo>
                  <a:pt x="135484" y="405152"/>
                  <a:pt x="99198" y="368866"/>
                  <a:pt x="89522" y="267266"/>
                </a:cubicBezTo>
                <a:cubicBezTo>
                  <a:pt x="79846" y="165666"/>
                  <a:pt x="50817" y="35038"/>
                  <a:pt x="89522" y="6009"/>
                </a:cubicBezTo>
                <a:cubicBezTo>
                  <a:pt x="128227" y="-23020"/>
                  <a:pt x="149998" y="61647"/>
                  <a:pt x="321751" y="78580"/>
                </a:cubicBezTo>
                <a:close/>
              </a:path>
            </a:pathLst>
          </a:custGeom>
          <a:noFill/>
          <a:ln w="38100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1446" y="1506122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მსოფლიოში 1924 წლიდან აღინიშნება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444243" y="2665716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საქართველოში უკვე მე-14 წელია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1446" y="3825310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დაზოგვის დღის სიმბოლო - ჭიანჭველა „</a:t>
            </a:r>
            <a:r>
              <a:rPr lang="ka-GE" sz="20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გროვია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807" y="1944630"/>
            <a:ext cx="2600325" cy="3486150"/>
          </a:xfrm>
          <a:prstGeom prst="rect">
            <a:avLst/>
          </a:prstGeom>
        </p:spPr>
      </p:pic>
      <p:pic>
        <p:nvPicPr>
          <p:cNvPr id="22" name="Graphic 26" descr="Piggy Bank">
            <a:extLst>
              <a:ext uri="{FF2B5EF4-FFF2-40B4-BE49-F238E27FC236}">
                <a16:creationId xmlns:a16="http://schemas.microsoft.com/office/drawing/2014/main" id="{4DE0B306-ADFC-5B45-DFD4-A78BB0C4AA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944720" y="432391"/>
            <a:ext cx="914400" cy="91440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დაზოგვის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მსოფლიო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დღე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dGd1amFiaWR6ZTwvVXNlck5hbWU+PERhdGVUaW1lPjkvMTYvMjAyNSAxMjo1NToyMCBQ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4D8E4928-BD28-4A50-A773-496AD8591F2D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5A527A02-FEEF-4FF1-A2B5-1B797E2B7B6D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456</Words>
  <Application>Microsoft Office PowerPoint</Application>
  <PresentationFormat>Widescreen</PresentationFormat>
  <Paragraphs>156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Helvetica Neue LT GEO 65 Medium</vt:lpstr>
      <vt:lpstr>Sylfaen</vt:lpstr>
      <vt:lpstr>Office Theme</vt:lpstr>
      <vt:lpstr>1_Office Theme</vt:lpstr>
      <vt:lpstr>PowerPoint Presentation</vt:lpstr>
      <vt:lpstr>PowerPoint Presentation</vt:lpstr>
      <vt:lpstr>PowerPoint Presentation</vt:lpstr>
      <vt:lpstr>SMART ფინანსური მიზნები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Tinatin Gujabidze</dc:creator>
  <cp:lastModifiedBy>Tinatin Gujabidze</cp:lastModifiedBy>
  <cp:revision>58</cp:revision>
  <dcterms:created xsi:type="dcterms:W3CDTF">2025-09-16T12:45:44Z</dcterms:created>
  <dcterms:modified xsi:type="dcterms:W3CDTF">2025-09-18T09:23:25Z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2db0db5c-e959-4138-9c96-9ea52da54598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aiC3jAUd7+5fyPWptGq95Lt6Qcut82e1</vt:lpwstr>
  </property>
  <property fmtid="{D5CDD505-2E9C-101B-9397-08002B2CF9AE}" pid="6" name="bjLabelHistoryID">
    <vt:lpwstr>{4D8E4928-BD28-4A50-A773-496AD8591F2D}</vt:lpwstr>
  </property>
</Properties>
</file>